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407" r:id="rId3"/>
    <p:sldId id="409" r:id="rId4"/>
    <p:sldId id="410" r:id="rId5"/>
    <p:sldId id="411" r:id="rId6"/>
    <p:sldId id="324" r:id="rId7"/>
    <p:sldId id="398" r:id="rId8"/>
    <p:sldId id="397" r:id="rId9"/>
    <p:sldId id="334" r:id="rId10"/>
    <p:sldId id="384" r:id="rId11"/>
    <p:sldId id="385" r:id="rId12"/>
    <p:sldId id="326" r:id="rId13"/>
    <p:sldId id="333" r:id="rId14"/>
    <p:sldId id="403" r:id="rId15"/>
    <p:sldId id="349" r:id="rId16"/>
    <p:sldId id="386" r:id="rId17"/>
    <p:sldId id="387" r:id="rId18"/>
    <p:sldId id="301" r:id="rId19"/>
    <p:sldId id="388" r:id="rId20"/>
    <p:sldId id="405" r:id="rId21"/>
    <p:sldId id="406" r:id="rId22"/>
    <p:sldId id="399" r:id="rId23"/>
    <p:sldId id="337" r:id="rId24"/>
    <p:sldId id="404" r:id="rId25"/>
    <p:sldId id="348" r:id="rId26"/>
    <p:sldId id="327" r:id="rId27"/>
    <p:sldId id="328" r:id="rId28"/>
    <p:sldId id="329" r:id="rId29"/>
    <p:sldId id="402" r:id="rId30"/>
    <p:sldId id="335" r:id="rId31"/>
    <p:sldId id="342" r:id="rId32"/>
    <p:sldId id="343" r:id="rId33"/>
    <p:sldId id="392" r:id="rId34"/>
    <p:sldId id="394" r:id="rId35"/>
    <p:sldId id="395" r:id="rId36"/>
    <p:sldId id="396" r:id="rId37"/>
    <p:sldId id="357" r:id="rId38"/>
    <p:sldId id="372" r:id="rId39"/>
    <p:sldId id="373" r:id="rId40"/>
    <p:sldId id="374" r:id="rId41"/>
    <p:sldId id="375" r:id="rId42"/>
    <p:sldId id="400" r:id="rId43"/>
    <p:sldId id="391" r:id="rId44"/>
    <p:sldId id="347" r:id="rId45"/>
    <p:sldId id="363" r:id="rId46"/>
    <p:sldId id="412" r:id="rId47"/>
    <p:sldId id="413" r:id="rId48"/>
    <p:sldId id="267" r:id="rId49"/>
    <p:sldId id="364" r:id="rId50"/>
    <p:sldId id="365" r:id="rId51"/>
    <p:sldId id="389" r:id="rId52"/>
    <p:sldId id="366" r:id="rId53"/>
    <p:sldId id="367" r:id="rId54"/>
    <p:sldId id="30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p:restoredTop sz="93690" autoAdjust="0"/>
  </p:normalViewPr>
  <p:slideViewPr>
    <p:cSldViewPr snapToGrid="0" snapToObjects="1">
      <p:cViewPr>
        <p:scale>
          <a:sx n="117" d="100"/>
          <a:sy n="117" d="100"/>
        </p:scale>
        <p:origin x="1680" y="208"/>
      </p:cViewPr>
      <p:guideLst>
        <p:guide orient="horz" pos="2160"/>
        <p:guide pos="2880"/>
      </p:guideLst>
    </p:cSldViewPr>
  </p:slideViewPr>
  <p:notesTextViewPr>
    <p:cViewPr>
      <p:scale>
        <a:sx n="100" d="100"/>
        <a:sy n="100" d="100"/>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DC227E-570C-B546-A18E-7224E705BDFF}" type="datetimeFigureOut">
              <a:rPr lang="en-US" smtClean="0"/>
              <a:t>5/2/18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BDD804-9B2E-1545-AC66-944D60A76A54}" type="slidenum">
              <a:rPr lang="en-US" smtClean="0"/>
              <a:t>‹#›</a:t>
            </a:fld>
            <a:endParaRPr lang="en-US"/>
          </a:p>
        </p:txBody>
      </p:sp>
    </p:spTree>
    <p:extLst>
      <p:ext uri="{BB962C8B-B14F-4D97-AF65-F5344CB8AC3E}">
        <p14:creationId xmlns:p14="http://schemas.microsoft.com/office/powerpoint/2010/main" val="20542039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D804-9B2E-1545-AC66-944D60A76A54}" type="slidenum">
              <a:rPr lang="en-US" smtClean="0"/>
              <a:t>1</a:t>
            </a:fld>
            <a:endParaRPr lang="en-US"/>
          </a:p>
        </p:txBody>
      </p:sp>
    </p:spTree>
    <p:extLst>
      <p:ext uri="{BB962C8B-B14F-4D97-AF65-F5344CB8AC3E}">
        <p14:creationId xmlns:p14="http://schemas.microsoft.com/office/powerpoint/2010/main" val="101084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DD804-9B2E-1545-AC66-944D60A76A54}" type="slidenum">
              <a:rPr lang="en-US" smtClean="0"/>
              <a:t>6</a:t>
            </a:fld>
            <a:endParaRPr lang="en-US"/>
          </a:p>
        </p:txBody>
      </p:sp>
    </p:spTree>
    <p:extLst>
      <p:ext uri="{BB962C8B-B14F-4D97-AF65-F5344CB8AC3E}">
        <p14:creationId xmlns:p14="http://schemas.microsoft.com/office/powerpoint/2010/main" val="157140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x-none" sz="1200" dirty="0" smtClean="0">
                <a:latin typeface="Arial" charset="0"/>
              </a:rPr>
              <a:t>Assume that you have only 3 genes and each number corresponds to a different allele for each gene. The minimum assumption is assuming that a SLV may correspond to a possible phylogenetic descent.</a:t>
            </a:r>
          </a:p>
          <a:p>
            <a:endParaRPr lang="en-US" dirty="0"/>
          </a:p>
        </p:txBody>
      </p:sp>
      <p:sp>
        <p:nvSpPr>
          <p:cNvPr id="4" name="Slide Number Placeholder 3"/>
          <p:cNvSpPr>
            <a:spLocks noGrp="1"/>
          </p:cNvSpPr>
          <p:nvPr>
            <p:ph type="sldNum" sz="quarter" idx="10"/>
          </p:nvPr>
        </p:nvSpPr>
        <p:spPr/>
        <p:txBody>
          <a:bodyPr/>
          <a:lstStyle/>
          <a:p>
            <a:fld id="{F0BDD804-9B2E-1545-AC66-944D60A76A54}" type="slidenum">
              <a:rPr lang="en-US" smtClean="0"/>
              <a:t>33</a:t>
            </a:fld>
            <a:endParaRPr lang="en-US"/>
          </a:p>
        </p:txBody>
      </p:sp>
    </p:spTree>
    <p:extLst>
      <p:ext uri="{BB962C8B-B14F-4D97-AF65-F5344CB8AC3E}">
        <p14:creationId xmlns:p14="http://schemas.microsoft.com/office/powerpoint/2010/main" val="29411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pt-PT"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pt-PT" smtClean="0"/>
              <a:t>Click to edit Master subtitle style</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5/2/18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pt-PT"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5/2/18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pt-PT"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5/2/18</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pt-PT"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5/2/18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pt-PT"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pt-PT" smtClean="0"/>
              <a:t>Click to edit Master text styles</a:t>
            </a:r>
          </a:p>
        </p:txBody>
      </p:sp>
      <p:sp>
        <p:nvSpPr>
          <p:cNvPr id="4" name="Date Placeholder 3"/>
          <p:cNvSpPr>
            <a:spLocks noGrp="1"/>
          </p:cNvSpPr>
          <p:nvPr>
            <p:ph type="dt" sz="half" idx="10"/>
          </p:nvPr>
        </p:nvSpPr>
        <p:spPr/>
        <p:txBody>
          <a:bodyPr/>
          <a:lstStyle/>
          <a:p>
            <a:fld id="{D7C3A134-F1C3-464B-BF47-54DC2DE08F52}" type="datetimeFigureOut">
              <a:rPr lang="en-US" smtClean="0"/>
              <a:t>5/2/18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pt-PT"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5" name="Date Placeholder 4"/>
          <p:cNvSpPr>
            <a:spLocks noGrp="1"/>
          </p:cNvSpPr>
          <p:nvPr>
            <p:ph type="dt" sz="half" idx="10"/>
          </p:nvPr>
        </p:nvSpPr>
        <p:spPr/>
        <p:txBody>
          <a:bodyPr/>
          <a:lstStyle/>
          <a:p>
            <a:fld id="{D7C3A134-F1C3-464B-BF47-54DC2DE08F52}" type="datetimeFigureOut">
              <a:rPr lang="en-US" smtClean="0"/>
              <a:t>5/2/18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pt-PT"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pt-PT"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pt-PT"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7" name="Date Placeholder 6"/>
          <p:cNvSpPr>
            <a:spLocks noGrp="1"/>
          </p:cNvSpPr>
          <p:nvPr>
            <p:ph type="dt" sz="half" idx="10"/>
          </p:nvPr>
        </p:nvSpPr>
        <p:spPr/>
        <p:txBody>
          <a:bodyPr/>
          <a:lstStyle/>
          <a:p>
            <a:fld id="{D7C3A134-F1C3-464B-BF47-54DC2DE08F52}" type="datetimeFigureOut">
              <a:rPr lang="en-US" smtClean="0"/>
              <a:t>5/2/18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pt-PT" smtClean="0"/>
              <a:t>Click to edit Master title style</a:t>
            </a:r>
            <a:endParaRPr kumimoji="0" lang="en-US"/>
          </a:p>
        </p:txBody>
      </p:sp>
      <p:sp>
        <p:nvSpPr>
          <p:cNvPr id="3" name="Date Placeholder 2"/>
          <p:cNvSpPr>
            <a:spLocks noGrp="1"/>
          </p:cNvSpPr>
          <p:nvPr>
            <p:ph type="dt" sz="half" idx="10"/>
          </p:nvPr>
        </p:nvSpPr>
        <p:spPr/>
        <p:txBody>
          <a:bodyPr/>
          <a:lstStyle/>
          <a:p>
            <a:fld id="{D7C3A134-F1C3-464B-BF47-54DC2DE08F52}" type="datetimeFigureOut">
              <a:rPr lang="en-US" smtClean="0"/>
              <a:t>5/2/18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3A134-F1C3-464B-BF47-54DC2DE08F52}" type="datetimeFigureOut">
              <a:rPr lang="en-US" smtClean="0"/>
              <a:t>5/2/18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pt-PT"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pt-PT" smtClean="0"/>
              <a:t>Click to edit Master text styles</a:t>
            </a:r>
          </a:p>
          <a:p>
            <a:pPr lvl="1" eaLnBrk="1" latinLnBrk="0" hangingPunct="1"/>
            <a:r>
              <a:rPr lang="pt-PT" smtClean="0"/>
              <a:t>Second level</a:t>
            </a:r>
          </a:p>
          <a:p>
            <a:pPr lvl="2" eaLnBrk="1" latinLnBrk="0" hangingPunct="1"/>
            <a:r>
              <a:rPr lang="pt-PT" smtClean="0"/>
              <a:t>Third level</a:t>
            </a:r>
          </a:p>
          <a:p>
            <a:pPr lvl="3" eaLnBrk="1" latinLnBrk="0" hangingPunct="1"/>
            <a:r>
              <a:rPr lang="pt-PT" smtClean="0"/>
              <a:t>Fourth level</a:t>
            </a:r>
          </a:p>
          <a:p>
            <a:pPr lvl="4" eaLnBrk="1" latinLnBrk="0" hangingPunct="1"/>
            <a:r>
              <a:rPr lang="pt-PT"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pt-PT" smtClean="0"/>
              <a:t>Click to 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t>5/2/18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t>‹#›</a:t>
            </a:fld>
            <a:endParaRPr kumimoji="0"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pt-PT"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pt-PT" smtClean="0"/>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pt-PT"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7C3A134-F1C3-464B-BF47-54DC2DE08F52}" type="datetimeFigureOut">
              <a:rPr lang="en-US" smtClean="0"/>
              <a:t>5/2/18</a:t>
            </a:fld>
            <a:endParaRPr lang="en-US" dirty="0"/>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kumimoji="0" lang="en-US" dirty="0"/>
          </a:p>
        </p:txBody>
      </p:sp>
      <p:sp>
        <p:nvSpPr>
          <p:cNvPr id="7" name="Slide Number Placeholder 6"/>
          <p:cNvSpPr>
            <a:spLocks noGrp="1"/>
          </p:cNvSpPr>
          <p:nvPr>
            <p:ph type="sldNum" sz="quarter" idx="12"/>
          </p:nvPr>
        </p:nvSpPr>
        <p:spPr>
          <a:xfrm>
            <a:off x="8339328" y="1170432"/>
            <a:ext cx="733864" cy="201168"/>
          </a:xfrm>
        </p:spPr>
        <p:txBody>
          <a:bodyPr/>
          <a:lstStyle/>
          <a:p>
            <a:fld id="{9648F39E-9C37-485F-AC97-16BB4BDF9F49}" type="slidenum">
              <a:rPr kumimoji="0" lang="en-US" smtClean="0"/>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pt-PT"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pt-PT" smtClean="0"/>
              <a:t>Click to edit Master text styles</a:t>
            </a:r>
          </a:p>
          <a:p>
            <a:pPr lvl="1" eaLnBrk="1" latinLnBrk="0" hangingPunct="1"/>
            <a:r>
              <a:rPr kumimoji="0" lang="pt-PT" smtClean="0"/>
              <a:t>Second level</a:t>
            </a:r>
          </a:p>
          <a:p>
            <a:pPr lvl="2" eaLnBrk="1" latinLnBrk="0" hangingPunct="1"/>
            <a:r>
              <a:rPr kumimoji="0" lang="pt-PT" smtClean="0"/>
              <a:t>Third level</a:t>
            </a:r>
          </a:p>
          <a:p>
            <a:pPr lvl="3" eaLnBrk="1" latinLnBrk="0" hangingPunct="1"/>
            <a:r>
              <a:rPr kumimoji="0" lang="pt-PT" smtClean="0"/>
              <a:t>Fourth level</a:t>
            </a:r>
          </a:p>
          <a:p>
            <a:pPr lvl="4" eaLnBrk="1" latinLnBrk="0" hangingPunct="1"/>
            <a:r>
              <a:rPr kumimoji="0" lang="pt-PT"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5/2/18</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ncbi.nlm.nih.gov/pubmed/21799941" TargetMode="External"/><Relationship Id="rId4" Type="http://schemas.openxmlformats.org/officeDocument/2006/relationships/hyperlink" Target="http://www.ncbi.nlm.nih.gov/pubmed/22461678" TargetMode="External"/><Relationship Id="rId5" Type="http://schemas.openxmlformats.org/officeDocument/2006/relationships/hyperlink" Target="http://www.ncbi.nlm.nih.gov/pubmed/22785191" TargetMode="External"/><Relationship Id="rId6" Type="http://schemas.openxmlformats.org/officeDocument/2006/relationships/hyperlink" Target="http://www.ncbi.nlm.nih.gov/pubmed/22693998" TargetMode="External"/><Relationship Id="rId7" Type="http://schemas.openxmlformats.org/officeDocument/2006/relationships/hyperlink" Target="http://www.ncbi.nlm.nih.gov/entrez/query.fcgi?db=pubmed&amp;cmd=Retrieve&amp;dopt=AbstractPlus&amp;list_uids=17093023" TargetMode="External"/><Relationship Id="rId8" Type="http://schemas.openxmlformats.org/officeDocument/2006/relationships/hyperlink" Target="http://www.ncbi.nlm.nih.gov/entrez/query.fcgi?db=pubmed&amp;cmd=Retrieve&amp;dopt=AbstractPlus&amp;list_uids=9501229" TargetMode="External"/><Relationship Id="rId1" Type="http://schemas.openxmlformats.org/officeDocument/2006/relationships/slideLayout" Target="../slideLayouts/slideLayout2.xml"/><Relationship Id="rId2" Type="http://schemas.openxmlformats.org/officeDocument/2006/relationships/hyperlink" Target="http://www.ncbi.nlm.nih.gov/entrez/query.fcgi?db=pubmed&amp;cmd=Retrieve&amp;dopt=AbstractPlus&amp;list_uids=2228251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online.phyloviz.n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jpeg"/><Relationship Id="rId6" Type="http://schemas.openxmlformats.org/officeDocument/2006/relationships/image" Target="../media/image61.png"/><Relationship Id="rId7" Type="http://schemas.openxmlformats.org/officeDocument/2006/relationships/image" Target="../media/image62.jpeg"/><Relationship Id="rId8" Type="http://schemas.openxmlformats.org/officeDocument/2006/relationships/image" Target="../media/image63.jpe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636" y="1599269"/>
            <a:ext cx="9144000" cy="1902161"/>
          </a:xfrm>
        </p:spPr>
        <p:txBody>
          <a:bodyPr>
            <a:normAutofit fontScale="90000"/>
          </a:bodyPr>
          <a:lstStyle/>
          <a:p>
            <a:r>
              <a:rPr lang="en-US" sz="4400" dirty="0"/>
              <a:t>From reads to profiles to trees: </a:t>
            </a:r>
            <a:r>
              <a:rPr lang="en-US" sz="4400" dirty="0" smtClean="0"/>
              <a:t/>
            </a:r>
            <a:br>
              <a:rPr lang="en-US" sz="4400" dirty="0" smtClean="0"/>
            </a:br>
            <a:r>
              <a:rPr lang="en-US" sz="4400" dirty="0" smtClean="0"/>
              <a:t>What can I do after I have sequenced some bacterial genome?  </a:t>
            </a:r>
            <a:r>
              <a:rPr lang="en-US" sz="4400" dirty="0"/>
              <a:t/>
            </a:r>
            <a:br>
              <a:rPr lang="en-US" sz="4400" dirty="0"/>
            </a:br>
            <a:endParaRPr lang="en-US" sz="4400" dirty="0"/>
          </a:p>
        </p:txBody>
      </p:sp>
      <p:sp>
        <p:nvSpPr>
          <p:cNvPr id="3" name="Subtitle 2"/>
          <p:cNvSpPr>
            <a:spLocks noGrp="1"/>
          </p:cNvSpPr>
          <p:nvPr>
            <p:ph type="subTitle" idx="1"/>
          </p:nvPr>
        </p:nvSpPr>
        <p:spPr>
          <a:xfrm>
            <a:off x="402309" y="5168900"/>
            <a:ext cx="8077200" cy="1930569"/>
          </a:xfrm>
        </p:spPr>
        <p:txBody>
          <a:bodyPr/>
          <a:lstStyle/>
          <a:p>
            <a:r>
              <a:rPr lang="en-US" dirty="0" smtClean="0"/>
              <a:t>João André Carriço, </a:t>
            </a:r>
          </a:p>
          <a:p>
            <a:r>
              <a:rPr lang="en-US" dirty="0" smtClean="0"/>
              <a:t>Microbiology Institute </a:t>
            </a:r>
            <a:r>
              <a:rPr lang="en-US" dirty="0"/>
              <a:t>a</a:t>
            </a:r>
            <a:r>
              <a:rPr lang="en-US" dirty="0" smtClean="0"/>
              <a:t>nd </a:t>
            </a:r>
            <a:r>
              <a:rPr lang="en-US" dirty="0" err="1" smtClean="0"/>
              <a:t>Instituto</a:t>
            </a:r>
            <a:r>
              <a:rPr lang="en-US" dirty="0" smtClean="0"/>
              <a:t> </a:t>
            </a:r>
            <a:r>
              <a:rPr lang="en-US" dirty="0"/>
              <a:t>de Medicina Molecular, </a:t>
            </a:r>
          </a:p>
          <a:p>
            <a:r>
              <a:rPr lang="en-US" dirty="0" smtClean="0"/>
              <a:t>Faculty of Medicine, University of Lisbon</a:t>
            </a:r>
          </a:p>
          <a:p>
            <a:r>
              <a:rPr lang="en-US" dirty="0" err="1" smtClean="0"/>
              <a:t>jcarrico@fm.ul.pt</a:t>
            </a:r>
            <a:r>
              <a:rPr lang="en-US" dirty="0" smtClean="0"/>
              <a:t>	twitter: @</a:t>
            </a:r>
            <a:r>
              <a:rPr lang="en-US" dirty="0" err="1" smtClean="0"/>
              <a:t>jacarrico</a:t>
            </a:r>
            <a:endParaRPr lang="en-US" dirty="0" smtClean="0"/>
          </a:p>
          <a:p>
            <a:endParaRPr lang="en-US" dirty="0" smtClean="0"/>
          </a:p>
          <a:p>
            <a:endParaRPr lang="en-US" dirty="0"/>
          </a:p>
        </p:txBody>
      </p:sp>
      <p:sp>
        <p:nvSpPr>
          <p:cNvPr id="4" name="Rounded Rectangle 3"/>
          <p:cNvSpPr/>
          <p:nvPr/>
        </p:nvSpPr>
        <p:spPr>
          <a:xfrm>
            <a:off x="3013075" y="85725"/>
            <a:ext cx="6038850" cy="1230313"/>
          </a:xfrm>
          <a:prstGeom prst="roundRect">
            <a:avLst/>
          </a:prstGeom>
          <a:ln>
            <a:solidFill>
              <a:srgbClr val="FFFF00"/>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17" name="Rounded Rectangle 16"/>
          <p:cNvSpPr/>
          <p:nvPr/>
        </p:nvSpPr>
        <p:spPr>
          <a:xfrm>
            <a:off x="3013075" y="80963"/>
            <a:ext cx="6038850" cy="1230313"/>
          </a:xfrm>
          <a:prstGeom prst="round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pic>
        <p:nvPicPr>
          <p:cNvPr id="18"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28187" y="173963"/>
            <a:ext cx="1148108" cy="89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 descr="iMMLisboa_logo_assinatura.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0976" y="154644"/>
            <a:ext cx="1588812" cy="89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5" descr="logo_horizontal_1_POSITIVO.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89788" y="198438"/>
            <a:ext cx="1789112" cy="81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307636" y="3873500"/>
            <a:ext cx="2279278" cy="923330"/>
          </a:xfrm>
          <a:prstGeom prst="rect">
            <a:avLst/>
          </a:prstGeom>
          <a:noFill/>
        </p:spPr>
        <p:txBody>
          <a:bodyPr wrap="none" rtlCol="0">
            <a:spAutoFit/>
          </a:bodyPr>
          <a:lstStyle/>
          <a:p>
            <a:r>
              <a:rPr lang="en-US" dirty="0" smtClean="0"/>
              <a:t>Oneida Workshop</a:t>
            </a:r>
            <a:endParaRPr lang="en-US" dirty="0"/>
          </a:p>
          <a:p>
            <a:endParaRPr lang="en-US" dirty="0"/>
          </a:p>
          <a:p>
            <a:r>
              <a:rPr lang="en-US" dirty="0" smtClean="0"/>
              <a:t>18 March 2018, </a:t>
            </a:r>
            <a:r>
              <a:rPr lang="en-US" dirty="0" err="1" smtClean="0"/>
              <a:t>Oeiras</a:t>
            </a:r>
            <a:endParaRPr lang="en-US" dirty="0"/>
          </a:p>
        </p:txBody>
      </p:sp>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32056" y="85725"/>
            <a:ext cx="671451" cy="1126359"/>
          </a:xfrm>
          <a:prstGeom prst="rect">
            <a:avLst/>
          </a:prstGeom>
        </p:spPr>
      </p:pic>
    </p:spTree>
    <p:extLst>
      <p:ext uri="{BB962C8B-B14F-4D97-AF65-F5344CB8AC3E}">
        <p14:creationId xmlns:p14="http://schemas.microsoft.com/office/powerpoint/2010/main" val="1274713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read</a:t>
            </a:r>
            <a:endParaRPr lang="en-US" dirty="0"/>
          </a:p>
        </p:txBody>
      </p:sp>
      <p:sp>
        <p:nvSpPr>
          <p:cNvPr id="8" name="TextBox 7"/>
          <p:cNvSpPr txBox="1"/>
          <p:nvPr/>
        </p:nvSpPr>
        <p:spPr>
          <a:xfrm>
            <a:off x="7236372" y="2159876"/>
            <a:ext cx="1692836" cy="369332"/>
          </a:xfrm>
          <a:prstGeom prst="rect">
            <a:avLst/>
          </a:prstGeom>
          <a:noFill/>
        </p:spPr>
        <p:txBody>
          <a:bodyPr wrap="none" rtlCol="0">
            <a:spAutoFit/>
          </a:bodyPr>
          <a:lstStyle/>
          <a:p>
            <a:r>
              <a:rPr lang="en-US" dirty="0" smtClean="0"/>
              <a:t> Read Sequence</a:t>
            </a:r>
            <a:endParaRPr lang="en-US" dirty="0"/>
          </a:p>
        </p:txBody>
      </p:sp>
      <p:sp>
        <p:nvSpPr>
          <p:cNvPr id="9" name="TextBox 8"/>
          <p:cNvSpPr txBox="1"/>
          <p:nvPr/>
        </p:nvSpPr>
        <p:spPr>
          <a:xfrm>
            <a:off x="238169" y="4678873"/>
            <a:ext cx="2552165" cy="1200329"/>
          </a:xfrm>
          <a:prstGeom prst="rect">
            <a:avLst/>
          </a:prstGeom>
          <a:noFill/>
        </p:spPr>
        <p:txBody>
          <a:bodyPr wrap="square" rtlCol="0">
            <a:spAutoFit/>
          </a:bodyPr>
          <a:lstStyle/>
          <a:p>
            <a:r>
              <a:rPr lang="en-US" dirty="0" smtClean="0"/>
              <a:t>PHRED Quality Score: Encoded in a format that usually gives a value </a:t>
            </a:r>
            <a:r>
              <a:rPr lang="en-US" smtClean="0"/>
              <a:t>from 0 </a:t>
            </a:r>
            <a:r>
              <a:rPr lang="en-US" dirty="0" smtClean="0"/>
              <a:t>to 41 </a:t>
            </a:r>
          </a:p>
        </p:txBody>
      </p:sp>
      <p:cxnSp>
        <p:nvCxnSpPr>
          <p:cNvPr id="11" name="Straight Arrow Connector 10"/>
          <p:cNvCxnSpPr>
            <a:stCxn id="8" idx="1"/>
          </p:cNvCxnSpPr>
          <p:nvPr/>
        </p:nvCxnSpPr>
        <p:spPr>
          <a:xfrm flipH="1">
            <a:off x="6410227" y="2344542"/>
            <a:ext cx="826145" cy="813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38986" y="3950448"/>
            <a:ext cx="36395" cy="552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149924" y="2543184"/>
            <a:ext cx="572905" cy="486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436376" y="2131510"/>
            <a:ext cx="927305" cy="369332"/>
          </a:xfrm>
          <a:prstGeom prst="rect">
            <a:avLst/>
          </a:prstGeom>
          <a:noFill/>
        </p:spPr>
        <p:txBody>
          <a:bodyPr wrap="none" rtlCol="0">
            <a:spAutoFit/>
          </a:bodyPr>
          <a:lstStyle/>
          <a:p>
            <a:r>
              <a:rPr lang="en-US" dirty="0" smtClean="0"/>
              <a:t>Read ID</a:t>
            </a:r>
            <a:endParaRPr lang="en-US" dirty="0"/>
          </a:p>
        </p:txBody>
      </p:sp>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997200"/>
            <a:ext cx="9144000" cy="852616"/>
          </a:xfrm>
          <a:prstGeom prst="rect">
            <a:avLst/>
          </a:prstGeom>
        </p:spPr>
      </p:pic>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56877" y="4118232"/>
            <a:ext cx="6287123" cy="1877215"/>
          </a:xfrm>
          <a:prstGeom prst="rect">
            <a:avLst/>
          </a:prstGeom>
        </p:spPr>
      </p:pic>
    </p:spTree>
    <p:extLst>
      <p:ext uri="{BB962C8B-B14F-4D97-AF65-F5344CB8AC3E}">
        <p14:creationId xmlns:p14="http://schemas.microsoft.com/office/powerpoint/2010/main" val="1702267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read</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509" y="1735461"/>
            <a:ext cx="7416324" cy="4062857"/>
          </a:xfrm>
          <a:prstGeom prst="rect">
            <a:avLst/>
          </a:prstGeom>
        </p:spPr>
      </p:pic>
      <p:sp>
        <p:nvSpPr>
          <p:cNvPr id="3" name="TextBox 2"/>
          <p:cNvSpPr txBox="1"/>
          <p:nvPr/>
        </p:nvSpPr>
        <p:spPr>
          <a:xfrm>
            <a:off x="332509" y="5865523"/>
            <a:ext cx="8316700" cy="923330"/>
          </a:xfrm>
          <a:prstGeom prst="rect">
            <a:avLst/>
          </a:prstGeom>
          <a:noFill/>
        </p:spPr>
        <p:txBody>
          <a:bodyPr wrap="none" rtlCol="0">
            <a:spAutoFit/>
          </a:bodyPr>
          <a:lstStyle/>
          <a:p>
            <a:r>
              <a:rPr lang="en-US" dirty="0" smtClean="0"/>
              <a:t>But it is the consensus of the multiple reads found at a given position that will matter! </a:t>
            </a:r>
          </a:p>
          <a:p>
            <a:endParaRPr lang="en-US" dirty="0"/>
          </a:p>
          <a:p>
            <a:r>
              <a:rPr lang="en-US" dirty="0" smtClean="0"/>
              <a:t>Coverage = &gt; Depth of coverage </a:t>
            </a:r>
            <a:endParaRPr lang="en-US" dirty="0"/>
          </a:p>
        </p:txBody>
      </p:sp>
    </p:spTree>
    <p:extLst>
      <p:ext uri="{BB962C8B-B14F-4D97-AF65-F5344CB8AC3E}">
        <p14:creationId xmlns:p14="http://schemas.microsoft.com/office/powerpoint/2010/main" val="1193367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Fastq</a:t>
            </a:r>
            <a:r>
              <a:rPr lang="en-US" dirty="0" smtClean="0"/>
              <a:t> problems</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92266" y="2428889"/>
            <a:ext cx="4551734" cy="3430968"/>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9346" y="2094828"/>
            <a:ext cx="2138082" cy="1941023"/>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 y="4511654"/>
            <a:ext cx="3563471" cy="2072752"/>
          </a:xfrm>
          <a:prstGeom prst="rect">
            <a:avLst/>
          </a:prstGeom>
        </p:spPr>
      </p:pic>
      <p:sp>
        <p:nvSpPr>
          <p:cNvPr id="17" name="TextBox 16"/>
          <p:cNvSpPr txBox="1"/>
          <p:nvPr/>
        </p:nvSpPr>
        <p:spPr>
          <a:xfrm>
            <a:off x="4661647" y="6399740"/>
            <a:ext cx="2891176" cy="369332"/>
          </a:xfrm>
          <a:prstGeom prst="rect">
            <a:avLst/>
          </a:prstGeom>
          <a:noFill/>
        </p:spPr>
        <p:txBody>
          <a:bodyPr wrap="none" rtlCol="0">
            <a:spAutoFit/>
          </a:bodyPr>
          <a:lstStyle/>
          <a:p>
            <a:r>
              <a:rPr lang="en-US" dirty="0" smtClean="0"/>
              <a:t>Slide credit: </a:t>
            </a:r>
            <a:r>
              <a:rPr lang="en-US" smtClean="0"/>
              <a:t>Richard Goering</a:t>
            </a:r>
            <a:endParaRPr lang="en-US"/>
          </a:p>
        </p:txBody>
      </p:sp>
      <p:sp>
        <p:nvSpPr>
          <p:cNvPr id="18" name="TextBox 17"/>
          <p:cNvSpPr txBox="1"/>
          <p:nvPr/>
        </p:nvSpPr>
        <p:spPr>
          <a:xfrm>
            <a:off x="1689315" y="1673817"/>
            <a:ext cx="1197764" cy="369332"/>
          </a:xfrm>
          <a:prstGeom prst="rect">
            <a:avLst/>
          </a:prstGeom>
          <a:noFill/>
        </p:spPr>
        <p:txBody>
          <a:bodyPr wrap="none" rtlCol="0">
            <a:spAutoFit/>
          </a:bodyPr>
          <a:lstStyle/>
          <a:p>
            <a:r>
              <a:rPr lang="en-US" dirty="0" smtClean="0"/>
              <a:t>BAD PFGE</a:t>
            </a:r>
            <a:endParaRPr lang="en-US" dirty="0"/>
          </a:p>
        </p:txBody>
      </p:sp>
      <p:sp>
        <p:nvSpPr>
          <p:cNvPr id="19" name="TextBox 18"/>
          <p:cNvSpPr txBox="1"/>
          <p:nvPr/>
        </p:nvSpPr>
        <p:spPr>
          <a:xfrm>
            <a:off x="1689315" y="4170692"/>
            <a:ext cx="1406154" cy="369332"/>
          </a:xfrm>
          <a:prstGeom prst="rect">
            <a:avLst/>
          </a:prstGeom>
          <a:noFill/>
        </p:spPr>
        <p:txBody>
          <a:bodyPr wrap="none" rtlCol="0">
            <a:spAutoFit/>
          </a:bodyPr>
          <a:lstStyle/>
          <a:p>
            <a:r>
              <a:rPr lang="en-US" dirty="0" smtClean="0"/>
              <a:t>GOOD PFGE</a:t>
            </a:r>
            <a:endParaRPr lang="en-US" dirty="0"/>
          </a:p>
        </p:txBody>
      </p:sp>
      <p:sp>
        <p:nvSpPr>
          <p:cNvPr id="20" name="TextBox 19"/>
          <p:cNvSpPr txBox="1"/>
          <p:nvPr/>
        </p:nvSpPr>
        <p:spPr>
          <a:xfrm>
            <a:off x="6107235" y="1858483"/>
            <a:ext cx="1915909" cy="369332"/>
          </a:xfrm>
          <a:prstGeom prst="rect">
            <a:avLst/>
          </a:prstGeom>
          <a:noFill/>
        </p:spPr>
        <p:txBody>
          <a:bodyPr wrap="none" rtlCol="0">
            <a:spAutoFit/>
          </a:bodyPr>
          <a:lstStyle/>
          <a:p>
            <a:r>
              <a:rPr lang="en-US" dirty="0" smtClean="0"/>
              <a:t>Good </a:t>
            </a:r>
            <a:r>
              <a:rPr lang="en-US" dirty="0" err="1" smtClean="0"/>
              <a:t>fastq</a:t>
            </a:r>
            <a:r>
              <a:rPr lang="en-US" dirty="0" smtClean="0"/>
              <a:t>  ??????</a:t>
            </a:r>
            <a:endParaRPr lang="en-US" dirty="0"/>
          </a:p>
        </p:txBody>
      </p:sp>
    </p:spTree>
    <p:extLst>
      <p:ext uri="{BB962C8B-B14F-4D97-AF65-F5344CB8AC3E}">
        <p14:creationId xmlns:p14="http://schemas.microsoft.com/office/powerpoint/2010/main" val="3078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in the reads FASTQ files?</a:t>
            </a:r>
            <a:endParaRPr lang="en-US" dirty="0"/>
          </a:p>
        </p:txBody>
      </p:sp>
      <p:sp>
        <p:nvSpPr>
          <p:cNvPr id="4" name="Oval 3"/>
          <p:cNvSpPr/>
          <p:nvPr/>
        </p:nvSpPr>
        <p:spPr>
          <a:xfrm>
            <a:off x="568325" y="2074364"/>
            <a:ext cx="3409950" cy="3172853"/>
          </a:xfrm>
          <a:prstGeom prst="ellipse">
            <a:avLst/>
          </a:prstGeom>
          <a:noFill/>
          <a:ln w="635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TextBox 4"/>
          <p:cNvSpPr txBox="1"/>
          <p:nvPr/>
        </p:nvSpPr>
        <p:spPr>
          <a:xfrm>
            <a:off x="193024" y="2112465"/>
            <a:ext cx="909223" cy="715581"/>
          </a:xfrm>
          <a:prstGeom prst="rect">
            <a:avLst/>
          </a:prstGeom>
          <a:noFill/>
        </p:spPr>
        <p:txBody>
          <a:bodyPr wrap="none" rtlCol="0">
            <a:spAutoFit/>
          </a:bodyPr>
          <a:lstStyle/>
          <a:p>
            <a:r>
              <a:rPr lang="en-US" sz="1350" b="1" dirty="0">
                <a:solidFill>
                  <a:srgbClr val="008000"/>
                </a:solidFill>
              </a:rPr>
              <a:t>Isolate </a:t>
            </a:r>
          </a:p>
          <a:p>
            <a:r>
              <a:rPr lang="en-US" sz="1350" b="1" dirty="0">
                <a:solidFill>
                  <a:srgbClr val="008000"/>
                </a:solidFill>
              </a:rPr>
              <a:t>Genome*</a:t>
            </a:r>
          </a:p>
          <a:p>
            <a:endParaRPr lang="en-US" sz="1350" b="1" dirty="0">
              <a:solidFill>
                <a:srgbClr val="008000"/>
              </a:solidFill>
            </a:endParaRPr>
          </a:p>
        </p:txBody>
      </p:sp>
      <p:sp>
        <p:nvSpPr>
          <p:cNvPr id="6" name="Oval 5"/>
          <p:cNvSpPr/>
          <p:nvPr/>
        </p:nvSpPr>
        <p:spPr>
          <a:xfrm>
            <a:off x="943627" y="2074364"/>
            <a:ext cx="3352800" cy="3172853"/>
          </a:xfrm>
          <a:prstGeom prst="ellipse">
            <a:avLst/>
          </a:prstGeom>
          <a:noFill/>
          <a:ln w="635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00FF"/>
              </a:solidFill>
            </a:endParaRPr>
          </a:p>
        </p:txBody>
      </p:sp>
      <p:sp>
        <p:nvSpPr>
          <p:cNvPr id="7" name="TextBox 6"/>
          <p:cNvSpPr txBox="1"/>
          <p:nvPr/>
        </p:nvSpPr>
        <p:spPr>
          <a:xfrm>
            <a:off x="4239279" y="2747418"/>
            <a:ext cx="1042273" cy="507831"/>
          </a:xfrm>
          <a:prstGeom prst="rect">
            <a:avLst/>
          </a:prstGeom>
          <a:noFill/>
          <a:ln>
            <a:noFill/>
          </a:ln>
        </p:spPr>
        <p:txBody>
          <a:bodyPr wrap="none" rtlCol="0">
            <a:spAutoFit/>
          </a:bodyPr>
          <a:lstStyle/>
          <a:p>
            <a:r>
              <a:rPr lang="en-US" sz="1350" b="1" dirty="0">
                <a:solidFill>
                  <a:srgbClr val="0000FF"/>
                </a:solidFill>
              </a:rPr>
              <a:t>Sequenced </a:t>
            </a:r>
          </a:p>
          <a:p>
            <a:r>
              <a:rPr lang="en-US" sz="1350" b="1" dirty="0">
                <a:solidFill>
                  <a:srgbClr val="0000FF"/>
                </a:solidFill>
              </a:rPr>
              <a:t>Reads</a:t>
            </a:r>
          </a:p>
        </p:txBody>
      </p:sp>
      <p:sp>
        <p:nvSpPr>
          <p:cNvPr id="8" name="TextBox 7"/>
          <p:cNvSpPr txBox="1"/>
          <p:nvPr/>
        </p:nvSpPr>
        <p:spPr>
          <a:xfrm>
            <a:off x="97485" y="6541812"/>
            <a:ext cx="2009524" cy="300082"/>
          </a:xfrm>
          <a:prstGeom prst="rect">
            <a:avLst/>
          </a:prstGeom>
          <a:noFill/>
        </p:spPr>
        <p:txBody>
          <a:bodyPr wrap="none" rtlCol="0">
            <a:spAutoFit/>
          </a:bodyPr>
          <a:lstStyle/>
          <a:p>
            <a:r>
              <a:rPr lang="en-US" sz="1350"/>
              <a:t>Slide Source</a:t>
            </a:r>
            <a:r>
              <a:rPr lang="en-US" sz="1350" dirty="0"/>
              <a:t>: Nick </a:t>
            </a:r>
            <a:r>
              <a:rPr lang="en-US" sz="1350" dirty="0" err="1"/>
              <a:t>Loman</a:t>
            </a:r>
            <a:endParaRPr lang="en-US" sz="1350" dirty="0"/>
          </a:p>
        </p:txBody>
      </p:sp>
      <p:sp>
        <p:nvSpPr>
          <p:cNvPr id="9" name="Oval 8"/>
          <p:cNvSpPr/>
          <p:nvPr/>
        </p:nvSpPr>
        <p:spPr>
          <a:xfrm>
            <a:off x="2515253" y="4694766"/>
            <a:ext cx="1320149" cy="1104900"/>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10" name="TextBox 9"/>
          <p:cNvSpPr txBox="1"/>
          <p:nvPr/>
        </p:nvSpPr>
        <p:spPr>
          <a:xfrm>
            <a:off x="3835402" y="5085293"/>
            <a:ext cx="2675732" cy="715581"/>
          </a:xfrm>
          <a:prstGeom prst="rect">
            <a:avLst/>
          </a:prstGeom>
          <a:noFill/>
          <a:ln>
            <a:noFill/>
          </a:ln>
        </p:spPr>
        <p:txBody>
          <a:bodyPr wrap="none" rtlCol="0">
            <a:spAutoFit/>
          </a:bodyPr>
          <a:lstStyle/>
          <a:p>
            <a:r>
              <a:rPr lang="en-US" sz="1350" b="1" dirty="0">
                <a:solidFill>
                  <a:srgbClr val="FF0000"/>
                </a:solidFill>
              </a:rPr>
              <a:t>Other isolates </a:t>
            </a:r>
          </a:p>
          <a:p>
            <a:r>
              <a:rPr lang="en-US" sz="1350" b="1" dirty="0">
                <a:solidFill>
                  <a:srgbClr val="FF0000"/>
                </a:solidFill>
              </a:rPr>
              <a:t>in the sequencing </a:t>
            </a:r>
            <a:r>
              <a:rPr lang="en-US" sz="1350" b="1" dirty="0" smtClean="0">
                <a:solidFill>
                  <a:srgbClr val="FF0000"/>
                </a:solidFill>
              </a:rPr>
              <a:t>run:</a:t>
            </a:r>
            <a:br>
              <a:rPr lang="en-US" sz="1350" b="1" dirty="0" smtClean="0">
                <a:solidFill>
                  <a:srgbClr val="FF0000"/>
                </a:solidFill>
              </a:rPr>
            </a:br>
            <a:r>
              <a:rPr lang="en-US" sz="1350" b="1" dirty="0" smtClean="0">
                <a:solidFill>
                  <a:srgbClr val="FF0000"/>
                </a:solidFill>
              </a:rPr>
              <a:t>index hopping/Barcode bleaching</a:t>
            </a:r>
            <a:endParaRPr lang="en-US" sz="1350" b="1" dirty="0">
              <a:solidFill>
                <a:srgbClr val="FF0000"/>
              </a:solidFill>
            </a:endParaRPr>
          </a:p>
        </p:txBody>
      </p:sp>
      <p:sp>
        <p:nvSpPr>
          <p:cNvPr id="11" name="TextBox 10"/>
          <p:cNvSpPr txBox="1"/>
          <p:nvPr/>
        </p:nvSpPr>
        <p:spPr>
          <a:xfrm>
            <a:off x="4816475" y="3618441"/>
            <a:ext cx="1258678" cy="300082"/>
          </a:xfrm>
          <a:prstGeom prst="rect">
            <a:avLst/>
          </a:prstGeom>
          <a:noFill/>
        </p:spPr>
        <p:txBody>
          <a:bodyPr wrap="none" rtlCol="0">
            <a:spAutoFit/>
          </a:bodyPr>
          <a:lstStyle/>
          <a:p>
            <a:r>
              <a:rPr lang="en-US" sz="1350" dirty="0"/>
              <a:t>Contamination</a:t>
            </a:r>
          </a:p>
        </p:txBody>
      </p:sp>
      <p:cxnSp>
        <p:nvCxnSpPr>
          <p:cNvPr id="13" name="Straight Connector 12"/>
          <p:cNvCxnSpPr/>
          <p:nvPr/>
        </p:nvCxnSpPr>
        <p:spPr>
          <a:xfrm flipH="1" flipV="1">
            <a:off x="4083050" y="3466041"/>
            <a:ext cx="647700" cy="266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11600" y="1982970"/>
            <a:ext cx="2857500" cy="507831"/>
          </a:xfrm>
          <a:prstGeom prst="rect">
            <a:avLst/>
          </a:prstGeom>
          <a:noFill/>
        </p:spPr>
        <p:txBody>
          <a:bodyPr wrap="square" rtlCol="0">
            <a:spAutoFit/>
          </a:bodyPr>
          <a:lstStyle/>
          <a:p>
            <a:r>
              <a:rPr lang="en-US" sz="1350" b="1" dirty="0">
                <a:solidFill>
                  <a:srgbClr val="008000"/>
                </a:solidFill>
              </a:rPr>
              <a:t>* Chromosome + Plasmids + Phages</a:t>
            </a:r>
          </a:p>
          <a:p>
            <a:endParaRPr lang="en-US" sz="1350" b="1" dirty="0">
              <a:solidFill>
                <a:srgbClr val="008000"/>
              </a:solidFill>
            </a:endParaRPr>
          </a:p>
        </p:txBody>
      </p:sp>
      <p:pic>
        <p:nvPicPr>
          <p:cNvPr id="15" name="Picture 14" descr="fastqc.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0233" y="2178758"/>
            <a:ext cx="2173767" cy="1491968"/>
          </a:xfrm>
          <a:prstGeom prst="rect">
            <a:avLst/>
          </a:prstGeom>
        </p:spPr>
      </p:pic>
      <p:sp>
        <p:nvSpPr>
          <p:cNvPr id="16" name="TextBox 15"/>
          <p:cNvSpPr txBox="1"/>
          <p:nvPr/>
        </p:nvSpPr>
        <p:spPr>
          <a:xfrm>
            <a:off x="6972561" y="1439524"/>
            <a:ext cx="2404127" cy="707886"/>
          </a:xfrm>
          <a:prstGeom prst="rect">
            <a:avLst/>
          </a:prstGeom>
          <a:noFill/>
        </p:spPr>
        <p:txBody>
          <a:bodyPr wrap="square" rtlCol="0">
            <a:spAutoFit/>
          </a:bodyPr>
          <a:lstStyle/>
          <a:p>
            <a:r>
              <a:rPr lang="en-US" sz="2000" b="1" smtClean="0">
                <a:solidFill>
                  <a:srgbClr val="000090"/>
                </a:solidFill>
              </a:rPr>
              <a:t>Reads QA/QC</a:t>
            </a:r>
            <a:endParaRPr lang="en-US" sz="2000" b="1" dirty="0" smtClean="0">
              <a:solidFill>
                <a:srgbClr val="000090"/>
              </a:solidFill>
            </a:endParaRPr>
          </a:p>
          <a:p>
            <a:r>
              <a:rPr lang="en-US" sz="2000" dirty="0" err="1" smtClean="0"/>
              <a:t>FastQC</a:t>
            </a:r>
            <a:endParaRPr lang="en-US" sz="2000" dirty="0" smtClean="0"/>
          </a:p>
        </p:txBody>
      </p:sp>
      <p:sp>
        <p:nvSpPr>
          <p:cNvPr id="17" name="TextBox 16"/>
          <p:cNvSpPr txBox="1"/>
          <p:nvPr/>
        </p:nvSpPr>
        <p:spPr>
          <a:xfrm>
            <a:off x="6914272" y="4957035"/>
            <a:ext cx="2404127" cy="1015663"/>
          </a:xfrm>
          <a:prstGeom prst="rect">
            <a:avLst/>
          </a:prstGeom>
          <a:noFill/>
        </p:spPr>
        <p:txBody>
          <a:bodyPr wrap="square" rtlCol="0">
            <a:spAutoFit/>
          </a:bodyPr>
          <a:lstStyle/>
          <a:p>
            <a:r>
              <a:rPr lang="en-US" sz="2000" b="1" dirty="0" smtClean="0">
                <a:solidFill>
                  <a:srgbClr val="000090"/>
                </a:solidFill>
              </a:rPr>
              <a:t>Reads taxonomical QA/QC</a:t>
            </a:r>
          </a:p>
          <a:p>
            <a:r>
              <a:rPr lang="en-US" sz="2000" dirty="0" smtClean="0"/>
              <a:t>Kraken</a:t>
            </a:r>
          </a:p>
        </p:txBody>
      </p:sp>
      <p:sp>
        <p:nvSpPr>
          <p:cNvPr id="19" name="TextBox 18"/>
          <p:cNvSpPr txBox="1"/>
          <p:nvPr/>
        </p:nvSpPr>
        <p:spPr>
          <a:xfrm>
            <a:off x="6914272" y="3915175"/>
            <a:ext cx="2460088" cy="923330"/>
          </a:xfrm>
          <a:prstGeom prst="rect">
            <a:avLst/>
          </a:prstGeom>
          <a:noFill/>
        </p:spPr>
        <p:txBody>
          <a:bodyPr wrap="square" rtlCol="0">
            <a:spAutoFit/>
          </a:bodyPr>
          <a:lstStyle/>
          <a:p>
            <a:r>
              <a:rPr lang="en-US" b="1" dirty="0" smtClean="0">
                <a:solidFill>
                  <a:srgbClr val="000090"/>
                </a:solidFill>
              </a:rPr>
              <a:t>Adaptor and </a:t>
            </a:r>
          </a:p>
          <a:p>
            <a:r>
              <a:rPr lang="en-US" b="1" dirty="0" smtClean="0">
                <a:solidFill>
                  <a:srgbClr val="000090"/>
                </a:solidFill>
              </a:rPr>
              <a:t>Quality trimming:</a:t>
            </a:r>
          </a:p>
          <a:p>
            <a:r>
              <a:rPr lang="en-US" b="1" dirty="0" err="1" smtClean="0"/>
              <a:t>trimmomatic</a:t>
            </a:r>
            <a:endParaRPr lang="en-US" b="1" dirty="0" smtClean="0"/>
          </a:p>
        </p:txBody>
      </p:sp>
    </p:spTree>
    <p:extLst>
      <p:ext uri="{BB962C8B-B14F-4D97-AF65-F5344CB8AC3E}">
        <p14:creationId xmlns:p14="http://schemas.microsoft.com/office/powerpoint/2010/main" val="7612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p:bldP spid="16" grpId="0"/>
      <p:bldP spid="17"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it take? </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519972"/>
            <a:ext cx="7990114" cy="5338028"/>
          </a:xfrm>
          <a:prstGeom prst="rect">
            <a:avLst/>
          </a:prstGeom>
        </p:spPr>
      </p:pic>
    </p:spTree>
    <p:extLst>
      <p:ext uri="{BB962C8B-B14F-4D97-AF65-F5344CB8AC3E}">
        <p14:creationId xmlns:p14="http://schemas.microsoft.com/office/powerpoint/2010/main" val="2107290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reads to profiles</a:t>
            </a:r>
            <a:endParaRPr lang="en-US" dirty="0"/>
          </a:p>
        </p:txBody>
      </p:sp>
      <p:sp>
        <p:nvSpPr>
          <p:cNvPr id="3" name="Content Placeholder 2"/>
          <p:cNvSpPr>
            <a:spLocks noGrp="1"/>
          </p:cNvSpPr>
          <p:nvPr>
            <p:ph idx="1"/>
          </p:nvPr>
        </p:nvSpPr>
        <p:spPr/>
        <p:txBody>
          <a:bodyPr/>
          <a:lstStyle/>
          <a:p>
            <a:r>
              <a:rPr lang="en-US" dirty="0" smtClean="0"/>
              <a:t>Whole genome sequencing </a:t>
            </a:r>
            <a:r>
              <a:rPr lang="mr-IN" dirty="0" smtClean="0"/>
              <a:t>…</a:t>
            </a:r>
            <a:r>
              <a:rPr lang="pt-PT" dirty="0" err="1" smtClean="0"/>
              <a:t>not</a:t>
            </a:r>
            <a:r>
              <a:rPr lang="pt-PT" dirty="0" smtClean="0"/>
              <a:t> </a:t>
            </a:r>
            <a:r>
              <a:rPr lang="pt-PT" dirty="0" err="1" smtClean="0"/>
              <a:t>so</a:t>
            </a:r>
            <a:r>
              <a:rPr lang="pt-PT" dirty="0" smtClean="0"/>
              <a:t> “</a:t>
            </a:r>
            <a:r>
              <a:rPr lang="pt-PT" dirty="0" err="1" smtClean="0"/>
              <a:t>whole</a:t>
            </a:r>
            <a:r>
              <a:rPr lang="pt-PT" dirty="0" smtClean="0"/>
              <a:t>”</a:t>
            </a:r>
          </a:p>
          <a:p>
            <a:pPr lvl="1"/>
            <a:r>
              <a:rPr lang="pt-PT" dirty="0" err="1" smtClean="0"/>
              <a:t>Library</a:t>
            </a:r>
            <a:r>
              <a:rPr lang="pt-PT" dirty="0" smtClean="0"/>
              <a:t> </a:t>
            </a:r>
            <a:r>
              <a:rPr lang="pt-PT" dirty="0" err="1" smtClean="0"/>
              <a:t>preparation</a:t>
            </a:r>
            <a:r>
              <a:rPr lang="pt-PT" dirty="0" smtClean="0"/>
              <a:t> </a:t>
            </a:r>
            <a:r>
              <a:rPr lang="pt-PT" dirty="0" err="1" smtClean="0"/>
              <a:t>bias</a:t>
            </a:r>
            <a:r>
              <a:rPr lang="pt-PT" dirty="0" smtClean="0"/>
              <a:t> =&gt; </a:t>
            </a:r>
            <a:r>
              <a:rPr lang="pt-PT" dirty="0" err="1" smtClean="0"/>
              <a:t>different</a:t>
            </a:r>
            <a:r>
              <a:rPr lang="pt-PT" dirty="0" smtClean="0"/>
              <a:t> </a:t>
            </a:r>
            <a:r>
              <a:rPr lang="pt-PT" dirty="0" err="1" smtClean="0"/>
              <a:t>coverages</a:t>
            </a:r>
            <a:r>
              <a:rPr lang="pt-PT" dirty="0" smtClean="0"/>
              <a:t> </a:t>
            </a:r>
          </a:p>
          <a:p>
            <a:pPr lvl="1"/>
            <a:r>
              <a:rPr lang="pt-PT" dirty="0" err="1" smtClean="0"/>
              <a:t>Repeat</a:t>
            </a:r>
            <a:r>
              <a:rPr lang="pt-PT" dirty="0" smtClean="0"/>
              <a:t> </a:t>
            </a:r>
            <a:r>
              <a:rPr lang="pt-PT" dirty="0" err="1" smtClean="0"/>
              <a:t>regions</a:t>
            </a:r>
            <a:endParaRPr lang="pt-PT" dirty="0" smtClean="0"/>
          </a:p>
          <a:p>
            <a:endParaRPr lang="pt-PT" dirty="0"/>
          </a:p>
          <a:p>
            <a:pPr marL="118872" indent="0">
              <a:buNone/>
            </a:pPr>
            <a:r>
              <a:rPr lang="pt-PT" b="1" dirty="0" err="1" smtClean="0"/>
              <a:t>How</a:t>
            </a:r>
            <a:r>
              <a:rPr lang="pt-PT" b="1" dirty="0" smtClean="0"/>
              <a:t> to </a:t>
            </a:r>
            <a:r>
              <a:rPr lang="pt-PT" b="1" dirty="0" err="1" smtClean="0"/>
              <a:t>transform</a:t>
            </a:r>
            <a:r>
              <a:rPr lang="pt-PT" b="1" dirty="0" smtClean="0"/>
              <a:t> </a:t>
            </a:r>
            <a:r>
              <a:rPr lang="pt-PT" b="1" dirty="0" err="1" smtClean="0"/>
              <a:t>the</a:t>
            </a:r>
            <a:r>
              <a:rPr lang="pt-PT" b="1" dirty="0" smtClean="0"/>
              <a:t> </a:t>
            </a:r>
            <a:r>
              <a:rPr lang="pt-PT" b="1" dirty="0" err="1" smtClean="0"/>
              <a:t>reads</a:t>
            </a:r>
            <a:r>
              <a:rPr lang="pt-PT" b="1" dirty="0"/>
              <a:t> </a:t>
            </a:r>
            <a:endParaRPr lang="pt-PT" b="1" dirty="0" smtClean="0"/>
          </a:p>
          <a:p>
            <a:pPr marL="118872" indent="0">
              <a:buNone/>
            </a:pPr>
            <a:r>
              <a:rPr lang="pt-PT" b="1" dirty="0"/>
              <a:t>	</a:t>
            </a:r>
            <a:r>
              <a:rPr lang="pt-PT" b="1" dirty="0" smtClean="0"/>
              <a:t>		in “</a:t>
            </a:r>
            <a:r>
              <a:rPr lang="pt-PT" b="1" dirty="0" err="1" smtClean="0"/>
              <a:t>something</a:t>
            </a:r>
            <a:r>
              <a:rPr lang="pt-PT" b="1" dirty="0" smtClean="0"/>
              <a:t>” </a:t>
            </a:r>
            <a:r>
              <a:rPr lang="pt-PT" b="1" dirty="0" err="1" smtClean="0"/>
              <a:t>actionable</a:t>
            </a:r>
            <a:r>
              <a:rPr lang="pt-PT" b="1" dirty="0" smtClean="0"/>
              <a:t>  ?</a:t>
            </a:r>
          </a:p>
          <a:p>
            <a:endParaRPr lang="en-US" b="1" dirty="0"/>
          </a:p>
        </p:txBody>
      </p:sp>
      <p:sp>
        <p:nvSpPr>
          <p:cNvPr id="4" name="TextBox 3"/>
          <p:cNvSpPr txBox="1"/>
          <p:nvPr/>
        </p:nvSpPr>
        <p:spPr>
          <a:xfrm>
            <a:off x="1785257" y="5529943"/>
            <a:ext cx="6075702" cy="1015663"/>
          </a:xfrm>
          <a:prstGeom prst="rect">
            <a:avLst/>
          </a:prstGeom>
          <a:noFill/>
        </p:spPr>
        <p:txBody>
          <a:bodyPr wrap="none" rtlCol="0">
            <a:spAutoFit/>
          </a:bodyPr>
          <a:lstStyle/>
          <a:p>
            <a:r>
              <a:rPr lang="en-US" sz="3000" b="1" dirty="0" smtClean="0"/>
              <a:t>This is where the “magic” happens :</a:t>
            </a:r>
          </a:p>
          <a:p>
            <a:r>
              <a:rPr lang="en-US" sz="3000" b="1" dirty="0"/>
              <a:t>	</a:t>
            </a:r>
            <a:r>
              <a:rPr lang="en-US" sz="3000" b="1" dirty="0" smtClean="0"/>
              <a:t>Bioinformatics ! </a:t>
            </a:r>
            <a:endParaRPr lang="en-US" sz="3000" b="1" dirty="0"/>
          </a:p>
        </p:txBody>
      </p:sp>
    </p:spTree>
    <p:extLst>
      <p:ext uri="{BB962C8B-B14F-4D97-AF65-F5344CB8AC3E}">
        <p14:creationId xmlns:p14="http://schemas.microsoft.com/office/powerpoint/2010/main" val="111420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Kmer</a:t>
            </a:r>
            <a:r>
              <a:rPr lang="en-US" dirty="0" smtClean="0"/>
              <a:t> approaches</a:t>
            </a:r>
            <a:endParaRPr lang="en-US" dirty="0"/>
          </a:p>
        </p:txBody>
      </p:sp>
      <p:sp>
        <p:nvSpPr>
          <p:cNvPr id="5" name="Oval 4"/>
          <p:cNvSpPr/>
          <p:nvPr/>
        </p:nvSpPr>
        <p:spPr>
          <a:xfrm>
            <a:off x="355600" y="2424113"/>
            <a:ext cx="231775"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427038" y="2687638"/>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776288" y="2617788"/>
            <a:ext cx="233362" cy="22225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623888" y="2424113"/>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ight Arrow 8"/>
          <p:cNvSpPr/>
          <p:nvPr/>
        </p:nvSpPr>
        <p:spPr>
          <a:xfrm>
            <a:off x="1356978" y="2500740"/>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ight Arrow 9"/>
          <p:cNvSpPr/>
          <p:nvPr/>
        </p:nvSpPr>
        <p:spPr>
          <a:xfrm>
            <a:off x="4713711" y="2441451"/>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a:off x="3338513"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90913"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643313"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95713"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48113"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00513"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30488"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782888"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935288"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87688"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40088"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92488"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sample</a:t>
            </a:r>
          </a:p>
        </p:txBody>
      </p:sp>
      <p:sp>
        <p:nvSpPr>
          <p:cNvPr id="24" name="TextBox 49"/>
          <p:cNvSpPr txBox="1">
            <a:spLocks noChangeArrowheads="1"/>
          </p:cNvSpPr>
          <p:nvPr/>
        </p:nvSpPr>
        <p:spPr bwMode="auto">
          <a:xfrm>
            <a:off x="1404938" y="2884488"/>
            <a:ext cx="6365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NGS</a:t>
            </a:r>
          </a:p>
          <a:p>
            <a:pPr eaLnBrk="1" hangingPunct="1"/>
            <a:r>
              <a:rPr lang="en-US" sz="1800"/>
              <a:t>WGS</a:t>
            </a:r>
          </a:p>
        </p:txBody>
      </p:sp>
      <p:sp>
        <p:nvSpPr>
          <p:cNvPr id="25"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reads</a:t>
            </a:r>
          </a:p>
        </p:txBody>
      </p:sp>
      <p:sp>
        <p:nvSpPr>
          <p:cNvPr id="26" name="TextBox 51"/>
          <p:cNvSpPr txBox="1">
            <a:spLocks noChangeArrowheads="1"/>
          </p:cNvSpPr>
          <p:nvPr/>
        </p:nvSpPr>
        <p:spPr bwMode="auto">
          <a:xfrm>
            <a:off x="4713711" y="2916778"/>
            <a:ext cx="18277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Finding k-</a:t>
            </a:r>
            <a:r>
              <a:rPr lang="en-US" sz="1800" dirty="0" err="1" smtClean="0"/>
              <a:t>mers</a:t>
            </a:r>
            <a:r>
              <a:rPr lang="en-US" sz="1800" dirty="0" smtClean="0"/>
              <a:t> </a:t>
            </a:r>
          </a:p>
          <a:p>
            <a:pPr eaLnBrk="1" hangingPunct="1"/>
            <a:r>
              <a:rPr lang="en-US" sz="1800" dirty="0" smtClean="0"/>
              <a:t>By sliding windows </a:t>
            </a:r>
            <a:endParaRPr lang="en-US" sz="1800" dirty="0"/>
          </a:p>
        </p:txBody>
      </p:sp>
      <p:sp>
        <p:nvSpPr>
          <p:cNvPr id="27" name="Folded Corner 26"/>
          <p:cNvSpPr/>
          <p:nvPr/>
        </p:nvSpPr>
        <p:spPr>
          <a:xfrm>
            <a:off x="6605588" y="2179638"/>
            <a:ext cx="927100" cy="762000"/>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TextBox 35"/>
          <p:cNvSpPr txBox="1">
            <a:spLocks noChangeArrowheads="1"/>
          </p:cNvSpPr>
          <p:nvPr/>
        </p:nvSpPr>
        <p:spPr bwMode="auto">
          <a:xfrm>
            <a:off x="6681416" y="1758450"/>
            <a:ext cx="22701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Matrix of </a:t>
            </a:r>
            <a:r>
              <a:rPr lang="en-US" sz="1800" dirty="0" err="1" smtClean="0"/>
              <a:t>kmer</a:t>
            </a:r>
            <a:r>
              <a:rPr lang="en-US" sz="1800" dirty="0" smtClean="0"/>
              <a:t> frequency</a:t>
            </a:r>
            <a:endParaRPr lang="en-US" sz="1800" dirty="0"/>
          </a:p>
        </p:txBody>
      </p:sp>
      <p:sp>
        <p:nvSpPr>
          <p:cNvPr id="3" name="Rectangle 2"/>
          <p:cNvSpPr/>
          <p:nvPr/>
        </p:nvSpPr>
        <p:spPr>
          <a:xfrm>
            <a:off x="694531" y="3939016"/>
            <a:ext cx="4572000" cy="923330"/>
          </a:xfrm>
          <a:prstGeom prst="rect">
            <a:avLst/>
          </a:prstGeom>
        </p:spPr>
        <p:txBody>
          <a:bodyPr>
            <a:spAutoFit/>
          </a:bodyPr>
          <a:lstStyle/>
          <a:p>
            <a:r>
              <a:rPr lang="en-US" b="1" dirty="0">
                <a:solidFill>
                  <a:srgbClr val="FF0000"/>
                </a:solidFill>
              </a:rPr>
              <a:t>CAAGCTTC</a:t>
            </a:r>
            <a:r>
              <a:rPr lang="en-US" dirty="0"/>
              <a:t>CCCAAGCATTTGGGGGAACGAGCGCTTTGCTTTAGATCCTAGTGTAGTGAAATCGGAAGTCTTGAAATCAACAGGTCAAAAA</a:t>
            </a:r>
          </a:p>
        </p:txBody>
      </p:sp>
      <p:sp>
        <p:nvSpPr>
          <p:cNvPr id="4" name="Rectangle 3"/>
          <p:cNvSpPr/>
          <p:nvPr/>
        </p:nvSpPr>
        <p:spPr>
          <a:xfrm>
            <a:off x="5600889" y="3946089"/>
            <a:ext cx="1562094" cy="369332"/>
          </a:xfrm>
          <a:prstGeom prst="rect">
            <a:avLst/>
          </a:prstGeom>
        </p:spPr>
        <p:txBody>
          <a:bodyPr wrap="none">
            <a:spAutoFit/>
          </a:bodyPr>
          <a:lstStyle/>
          <a:p>
            <a:r>
              <a:rPr lang="en-US" b="1" dirty="0" smtClean="0">
                <a:solidFill>
                  <a:srgbClr val="FF0000"/>
                </a:solidFill>
              </a:rPr>
              <a:t>CAAGCTTC   1</a:t>
            </a:r>
            <a:endParaRPr lang="en-US" dirty="0"/>
          </a:p>
        </p:txBody>
      </p:sp>
    </p:spTree>
    <p:extLst>
      <p:ext uri="{BB962C8B-B14F-4D97-AF65-F5344CB8AC3E}">
        <p14:creationId xmlns:p14="http://schemas.microsoft.com/office/powerpoint/2010/main" val="6349183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Kmer</a:t>
            </a:r>
            <a:r>
              <a:rPr lang="en-US" dirty="0" smtClean="0"/>
              <a:t> approaches</a:t>
            </a:r>
            <a:endParaRPr lang="en-US" dirty="0"/>
          </a:p>
        </p:txBody>
      </p:sp>
      <p:sp>
        <p:nvSpPr>
          <p:cNvPr id="5" name="Oval 4"/>
          <p:cNvSpPr/>
          <p:nvPr/>
        </p:nvSpPr>
        <p:spPr>
          <a:xfrm>
            <a:off x="355600" y="2424113"/>
            <a:ext cx="231775"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427038" y="2687638"/>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776288" y="2617788"/>
            <a:ext cx="233362" cy="22225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623888" y="2424113"/>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ight Arrow 8"/>
          <p:cNvSpPr/>
          <p:nvPr/>
        </p:nvSpPr>
        <p:spPr>
          <a:xfrm>
            <a:off x="1356978" y="2500740"/>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ight Arrow 9"/>
          <p:cNvSpPr/>
          <p:nvPr/>
        </p:nvSpPr>
        <p:spPr>
          <a:xfrm>
            <a:off x="4713711" y="2441451"/>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a:off x="3338513"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90913"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643313"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95713"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48113"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00513"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30488"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782888"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935288"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87688"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40088"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92488"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sample</a:t>
            </a:r>
          </a:p>
        </p:txBody>
      </p:sp>
      <p:sp>
        <p:nvSpPr>
          <p:cNvPr id="24" name="TextBox 49"/>
          <p:cNvSpPr txBox="1">
            <a:spLocks noChangeArrowheads="1"/>
          </p:cNvSpPr>
          <p:nvPr/>
        </p:nvSpPr>
        <p:spPr bwMode="auto">
          <a:xfrm>
            <a:off x="1404938" y="2884488"/>
            <a:ext cx="63671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WGS</a:t>
            </a:r>
            <a:endParaRPr lang="en-US" sz="1800" dirty="0"/>
          </a:p>
        </p:txBody>
      </p:sp>
      <p:sp>
        <p:nvSpPr>
          <p:cNvPr id="25"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reads</a:t>
            </a:r>
          </a:p>
        </p:txBody>
      </p:sp>
      <p:sp>
        <p:nvSpPr>
          <p:cNvPr id="26" name="TextBox 51"/>
          <p:cNvSpPr txBox="1">
            <a:spLocks noChangeArrowheads="1"/>
          </p:cNvSpPr>
          <p:nvPr/>
        </p:nvSpPr>
        <p:spPr bwMode="auto">
          <a:xfrm>
            <a:off x="4713711" y="2916778"/>
            <a:ext cx="182774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Finding k-</a:t>
            </a:r>
            <a:r>
              <a:rPr lang="en-US" sz="1800" dirty="0" err="1" smtClean="0"/>
              <a:t>mers</a:t>
            </a:r>
            <a:r>
              <a:rPr lang="en-US" sz="1800" dirty="0" smtClean="0"/>
              <a:t> </a:t>
            </a:r>
          </a:p>
          <a:p>
            <a:pPr eaLnBrk="1" hangingPunct="1"/>
            <a:r>
              <a:rPr lang="en-US" sz="1800" dirty="0" smtClean="0"/>
              <a:t>By sliding windows </a:t>
            </a:r>
            <a:endParaRPr lang="en-US" sz="1800" dirty="0"/>
          </a:p>
        </p:txBody>
      </p:sp>
      <p:sp>
        <p:nvSpPr>
          <p:cNvPr id="27" name="Folded Corner 26"/>
          <p:cNvSpPr/>
          <p:nvPr/>
        </p:nvSpPr>
        <p:spPr>
          <a:xfrm>
            <a:off x="6605588" y="2179638"/>
            <a:ext cx="927100" cy="762000"/>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TextBox 35"/>
          <p:cNvSpPr txBox="1">
            <a:spLocks noChangeArrowheads="1"/>
          </p:cNvSpPr>
          <p:nvPr/>
        </p:nvSpPr>
        <p:spPr bwMode="auto">
          <a:xfrm>
            <a:off x="6681416" y="1758450"/>
            <a:ext cx="22701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Matrix of </a:t>
            </a:r>
            <a:r>
              <a:rPr lang="en-US" sz="1800" dirty="0" err="1" smtClean="0"/>
              <a:t>kmer</a:t>
            </a:r>
            <a:r>
              <a:rPr lang="en-US" sz="1800" dirty="0" smtClean="0"/>
              <a:t> frequency</a:t>
            </a:r>
            <a:endParaRPr lang="en-US" sz="1800" dirty="0"/>
          </a:p>
        </p:txBody>
      </p:sp>
      <p:sp>
        <p:nvSpPr>
          <p:cNvPr id="62" name="TextBox 61"/>
          <p:cNvSpPr txBox="1"/>
          <p:nvPr/>
        </p:nvSpPr>
        <p:spPr>
          <a:xfrm>
            <a:off x="441325" y="4932301"/>
            <a:ext cx="7307508" cy="2031325"/>
          </a:xfrm>
          <a:prstGeom prst="rect">
            <a:avLst/>
          </a:prstGeom>
          <a:noFill/>
        </p:spPr>
        <p:txBody>
          <a:bodyPr wrap="square" rtlCol="0">
            <a:spAutoFit/>
          </a:bodyPr>
          <a:lstStyle/>
          <a:p>
            <a:r>
              <a:rPr lang="en-US" b="1" dirty="0" err="1" smtClean="0"/>
              <a:t>Kmer</a:t>
            </a:r>
            <a:r>
              <a:rPr lang="en-US" b="1" dirty="0" smtClean="0"/>
              <a:t> approaches:</a:t>
            </a:r>
          </a:p>
          <a:p>
            <a:endParaRPr lang="en-US" dirty="0" smtClean="0"/>
          </a:p>
          <a:p>
            <a:pPr marL="285750" indent="-285750">
              <a:buFont typeface="Arial"/>
              <a:buChar char="•"/>
            </a:pPr>
            <a:r>
              <a:rPr lang="en-US" dirty="0" smtClean="0"/>
              <a:t>Sequences of bases of k-size </a:t>
            </a:r>
          </a:p>
          <a:p>
            <a:pPr marL="285750" indent="-285750">
              <a:buFont typeface="Arial"/>
              <a:buChar char="•"/>
            </a:pPr>
            <a:r>
              <a:rPr lang="en-US" dirty="0" smtClean="0"/>
              <a:t>Do not need reference strains</a:t>
            </a:r>
          </a:p>
          <a:p>
            <a:pPr marL="285750" indent="-285750">
              <a:buFont typeface="Arial"/>
              <a:buChar char="•"/>
            </a:pPr>
            <a:r>
              <a:rPr lang="en-US" dirty="0" smtClean="0"/>
              <a:t>Very fast calculation</a:t>
            </a:r>
          </a:p>
          <a:p>
            <a:pPr marL="285750" indent="-285750">
              <a:buFont typeface="Arial"/>
              <a:buChar char="•"/>
            </a:pPr>
            <a:r>
              <a:rPr lang="en-US" dirty="0" smtClean="0"/>
              <a:t>The resulting trees are not phylogenetic trees but can be close </a:t>
            </a:r>
          </a:p>
          <a:p>
            <a:r>
              <a:rPr lang="en-US" dirty="0" smtClean="0"/>
              <a:t> </a:t>
            </a:r>
            <a:endParaRPr lang="en-US" dirty="0"/>
          </a:p>
        </p:txBody>
      </p:sp>
      <p:sp>
        <p:nvSpPr>
          <p:cNvPr id="3" name="Rectangle 2"/>
          <p:cNvSpPr/>
          <p:nvPr/>
        </p:nvSpPr>
        <p:spPr>
          <a:xfrm>
            <a:off x="694531" y="3939016"/>
            <a:ext cx="4572000" cy="923330"/>
          </a:xfrm>
          <a:prstGeom prst="rect">
            <a:avLst/>
          </a:prstGeom>
        </p:spPr>
        <p:txBody>
          <a:bodyPr>
            <a:spAutoFit/>
          </a:bodyPr>
          <a:lstStyle/>
          <a:p>
            <a:r>
              <a:rPr lang="en-US" dirty="0"/>
              <a:t>C</a:t>
            </a:r>
            <a:r>
              <a:rPr lang="en-US" b="1" dirty="0">
                <a:solidFill>
                  <a:srgbClr val="FF0000"/>
                </a:solidFill>
              </a:rPr>
              <a:t>AAGCTTCC</a:t>
            </a:r>
            <a:r>
              <a:rPr lang="en-US" dirty="0"/>
              <a:t>CCAAGCATTTGGGGGAACGAGCGCTTTGCTTTAGATCCTAGTGTAGTGAAATCGGAAGTCTTGAAATCAACAGGTCAAAAA</a:t>
            </a:r>
          </a:p>
        </p:txBody>
      </p:sp>
      <p:sp>
        <p:nvSpPr>
          <p:cNvPr id="4" name="Rectangle 3"/>
          <p:cNvSpPr/>
          <p:nvPr/>
        </p:nvSpPr>
        <p:spPr>
          <a:xfrm>
            <a:off x="5243882" y="3861551"/>
            <a:ext cx="3085911" cy="1200329"/>
          </a:xfrm>
          <a:prstGeom prst="rect">
            <a:avLst/>
          </a:prstGeom>
        </p:spPr>
        <p:txBody>
          <a:bodyPr wrap="square">
            <a:spAutoFit/>
          </a:bodyPr>
          <a:lstStyle/>
          <a:p>
            <a:r>
              <a:rPr lang="en-US" b="1" dirty="0" smtClean="0">
                <a:solidFill>
                  <a:srgbClr val="FF0000"/>
                </a:solidFill>
              </a:rPr>
              <a:t>CAAGCTTC	1</a:t>
            </a:r>
          </a:p>
          <a:p>
            <a:r>
              <a:rPr lang="en-US" b="1" dirty="0" smtClean="0">
                <a:solidFill>
                  <a:srgbClr val="FF0000"/>
                </a:solidFill>
              </a:rPr>
              <a:t>AAGCTTCC 	1 </a:t>
            </a:r>
          </a:p>
          <a:p>
            <a:r>
              <a:rPr lang="mr-IN" b="1" dirty="0" smtClean="0">
                <a:solidFill>
                  <a:srgbClr val="FF0000"/>
                </a:solidFill>
              </a:rPr>
              <a:t>…</a:t>
            </a:r>
            <a:r>
              <a:rPr lang="pt-PT" b="1" dirty="0" smtClean="0">
                <a:solidFill>
                  <a:srgbClr val="FF0000"/>
                </a:solidFill>
              </a:rPr>
              <a:t>. </a:t>
            </a:r>
            <a:r>
              <a:rPr lang="pt-PT" dirty="0" err="1" smtClean="0"/>
              <a:t>And</a:t>
            </a:r>
            <a:r>
              <a:rPr lang="pt-PT" dirty="0" smtClean="0"/>
              <a:t> </a:t>
            </a:r>
            <a:r>
              <a:rPr lang="pt-PT" dirty="0" err="1" smtClean="0"/>
              <a:t>the</a:t>
            </a:r>
            <a:r>
              <a:rPr lang="pt-PT" dirty="0" smtClean="0"/>
              <a:t> </a:t>
            </a:r>
            <a:r>
              <a:rPr lang="pt-PT" dirty="0" err="1" smtClean="0"/>
              <a:t>algorithm</a:t>
            </a:r>
            <a:r>
              <a:rPr lang="pt-PT" dirty="0" smtClean="0"/>
              <a:t> </a:t>
            </a:r>
          </a:p>
          <a:p>
            <a:r>
              <a:rPr lang="pt-PT" dirty="0" smtClean="0"/>
              <a:t>does </a:t>
            </a:r>
            <a:r>
              <a:rPr lang="pt-PT" dirty="0" err="1" smtClean="0"/>
              <a:t>this</a:t>
            </a:r>
            <a:r>
              <a:rPr lang="pt-PT" dirty="0" smtClean="0"/>
              <a:t> for </a:t>
            </a:r>
            <a:r>
              <a:rPr lang="pt-PT" dirty="0" err="1" smtClean="0"/>
              <a:t>all</a:t>
            </a:r>
            <a:r>
              <a:rPr lang="pt-PT" dirty="0" smtClean="0"/>
              <a:t> </a:t>
            </a:r>
            <a:r>
              <a:rPr lang="pt-PT" dirty="0" err="1" smtClean="0"/>
              <a:t>the</a:t>
            </a:r>
            <a:r>
              <a:rPr lang="pt-PT" dirty="0" smtClean="0"/>
              <a:t> </a:t>
            </a:r>
            <a:r>
              <a:rPr lang="pt-PT" dirty="0" err="1" smtClean="0"/>
              <a:t>reads</a:t>
            </a:r>
            <a:endParaRPr lang="en-US" dirty="0"/>
          </a:p>
        </p:txBody>
      </p:sp>
      <p:sp>
        <p:nvSpPr>
          <p:cNvPr id="31" name="Right Arrow 30"/>
          <p:cNvSpPr/>
          <p:nvPr/>
        </p:nvSpPr>
        <p:spPr>
          <a:xfrm rot="3033185">
            <a:off x="7348777" y="3220488"/>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Folded Corner 31"/>
          <p:cNvSpPr/>
          <p:nvPr/>
        </p:nvSpPr>
        <p:spPr>
          <a:xfrm>
            <a:off x="7915719" y="4019681"/>
            <a:ext cx="927100" cy="762000"/>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TextBox 35"/>
          <p:cNvSpPr txBox="1">
            <a:spLocks noChangeArrowheads="1"/>
          </p:cNvSpPr>
          <p:nvPr/>
        </p:nvSpPr>
        <p:spPr bwMode="auto">
          <a:xfrm>
            <a:off x="7748833" y="4980318"/>
            <a:ext cx="148951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Distance Matrix</a:t>
            </a:r>
            <a:endParaRPr lang="en-US" sz="1800" dirty="0"/>
          </a:p>
        </p:txBody>
      </p:sp>
    </p:spTree>
    <p:extLst>
      <p:ext uri="{BB962C8B-B14F-4D97-AF65-F5344CB8AC3E}">
        <p14:creationId xmlns:p14="http://schemas.microsoft.com/office/powerpoint/2010/main" val="1897826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approaches</a:t>
            </a:r>
            <a:endParaRPr lang="en-US" dirty="0"/>
          </a:p>
        </p:txBody>
      </p:sp>
      <p:sp>
        <p:nvSpPr>
          <p:cNvPr id="5" name="Oval 4"/>
          <p:cNvSpPr/>
          <p:nvPr/>
        </p:nvSpPr>
        <p:spPr>
          <a:xfrm>
            <a:off x="355600" y="2424113"/>
            <a:ext cx="231775"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427038" y="2687638"/>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776288" y="2617788"/>
            <a:ext cx="233362" cy="22225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623888" y="2424113"/>
            <a:ext cx="233362" cy="220662"/>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ight Arrow 8"/>
          <p:cNvSpPr/>
          <p:nvPr/>
        </p:nvSpPr>
        <p:spPr>
          <a:xfrm>
            <a:off x="1356978" y="2500740"/>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ight Arrow 9"/>
          <p:cNvSpPr/>
          <p:nvPr/>
        </p:nvSpPr>
        <p:spPr>
          <a:xfrm>
            <a:off x="4713711" y="2441451"/>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a:off x="3338513"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90913"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643313"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95713"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48113"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100513"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30488" y="2560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782888" y="27130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935288" y="28654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87688" y="30178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40088" y="31702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92488" y="332263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TextBox 17"/>
          <p:cNvSpPr txBox="1">
            <a:spLocks noChangeArrowheads="1"/>
          </p:cNvSpPr>
          <p:nvPr/>
        </p:nvSpPr>
        <p:spPr bwMode="auto">
          <a:xfrm>
            <a:off x="227013" y="2063750"/>
            <a:ext cx="7937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sample</a:t>
            </a:r>
          </a:p>
        </p:txBody>
      </p:sp>
      <p:sp>
        <p:nvSpPr>
          <p:cNvPr id="24" name="TextBox 49"/>
          <p:cNvSpPr txBox="1">
            <a:spLocks noChangeArrowheads="1"/>
          </p:cNvSpPr>
          <p:nvPr/>
        </p:nvSpPr>
        <p:spPr bwMode="auto">
          <a:xfrm>
            <a:off x="1404938" y="2884488"/>
            <a:ext cx="6365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endParaRPr lang="en-US" sz="1800" dirty="0"/>
          </a:p>
          <a:p>
            <a:pPr eaLnBrk="1" hangingPunct="1"/>
            <a:r>
              <a:rPr lang="en-US" sz="1800" dirty="0"/>
              <a:t>WGS</a:t>
            </a:r>
          </a:p>
        </p:txBody>
      </p:sp>
      <p:sp>
        <p:nvSpPr>
          <p:cNvPr id="25" name="TextBox 50"/>
          <p:cNvSpPr txBox="1">
            <a:spLocks noChangeArrowheads="1"/>
          </p:cNvSpPr>
          <p:nvPr/>
        </p:nvSpPr>
        <p:spPr bwMode="auto">
          <a:xfrm>
            <a:off x="2913063" y="2063750"/>
            <a:ext cx="6588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reads</a:t>
            </a:r>
          </a:p>
        </p:txBody>
      </p:sp>
      <p:sp>
        <p:nvSpPr>
          <p:cNvPr id="26" name="TextBox 51"/>
          <p:cNvSpPr txBox="1">
            <a:spLocks noChangeArrowheads="1"/>
          </p:cNvSpPr>
          <p:nvPr/>
        </p:nvSpPr>
        <p:spPr bwMode="auto">
          <a:xfrm>
            <a:off x="4495800" y="2952750"/>
            <a:ext cx="19732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a:t>Mapping to reference</a:t>
            </a:r>
          </a:p>
        </p:txBody>
      </p:sp>
      <p:sp>
        <p:nvSpPr>
          <p:cNvPr id="27" name="Folded Corner 26"/>
          <p:cNvSpPr/>
          <p:nvPr/>
        </p:nvSpPr>
        <p:spPr>
          <a:xfrm>
            <a:off x="6605588" y="2179638"/>
            <a:ext cx="927100" cy="762000"/>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TextBox 35"/>
          <p:cNvSpPr txBox="1">
            <a:spLocks noChangeArrowheads="1"/>
          </p:cNvSpPr>
          <p:nvPr/>
        </p:nvSpPr>
        <p:spPr bwMode="auto">
          <a:xfrm>
            <a:off x="6681416" y="1758450"/>
            <a:ext cx="23725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VCF/</a:t>
            </a:r>
            <a:r>
              <a:rPr lang="en-US" sz="1800" dirty="0" err="1" smtClean="0"/>
              <a:t>Fasta</a:t>
            </a:r>
            <a:r>
              <a:rPr lang="en-US" sz="1800" dirty="0" smtClean="0"/>
              <a:t> </a:t>
            </a:r>
            <a:r>
              <a:rPr lang="en-US" sz="1800" dirty="0"/>
              <a:t>File with SNPs</a:t>
            </a:r>
          </a:p>
        </p:txBody>
      </p:sp>
      <p:cxnSp>
        <p:nvCxnSpPr>
          <p:cNvPr id="29" name="Straight Connector 28"/>
          <p:cNvCxnSpPr/>
          <p:nvPr/>
        </p:nvCxnSpPr>
        <p:spPr>
          <a:xfrm>
            <a:off x="4638897" y="3813404"/>
            <a:ext cx="2605301"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757644" y="3944109"/>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10044" y="4003376"/>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152931" y="4176412"/>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910044" y="4096509"/>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2931" y="4231975"/>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305331" y="4328812"/>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81507" y="3930880"/>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333907" y="3990147"/>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576794" y="4163183"/>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333907" y="4083280"/>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576794" y="4218746"/>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138241" y="3955127"/>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290641" y="4007081"/>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533528" y="4180117"/>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290641" y="4100214"/>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533528" y="4235680"/>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685928" y="3943052"/>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838328" y="4002319"/>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081215" y="4175355"/>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838328" y="4095452"/>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081215" y="423091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595441" y="4315585"/>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47841" y="4374852"/>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990728" y="4547888"/>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747841" y="4467985"/>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990728" y="4603451"/>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5668075" y="3938290"/>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808039" y="4007081"/>
            <a:ext cx="395287"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344488" y="3935942"/>
            <a:ext cx="6261100" cy="2862322"/>
          </a:xfrm>
          <a:prstGeom prst="rect">
            <a:avLst/>
          </a:prstGeom>
          <a:noFill/>
        </p:spPr>
        <p:txBody>
          <a:bodyPr wrap="square" rtlCol="0">
            <a:spAutoFit/>
          </a:bodyPr>
          <a:lstStyle/>
          <a:p>
            <a:r>
              <a:rPr lang="en-US" b="1" dirty="0" smtClean="0"/>
              <a:t>SNP approaches:</a:t>
            </a:r>
          </a:p>
          <a:p>
            <a:endParaRPr lang="en-US" dirty="0" smtClean="0"/>
          </a:p>
          <a:p>
            <a:pPr marL="285750" indent="-285750">
              <a:buFont typeface="Arial"/>
              <a:buChar char="•"/>
            </a:pPr>
            <a:r>
              <a:rPr lang="en-US" dirty="0" smtClean="0"/>
              <a:t>Needs a reference strain:</a:t>
            </a:r>
          </a:p>
          <a:p>
            <a:pPr marL="742950" lvl="1" indent="-285750">
              <a:buFont typeface="Arial"/>
              <a:buChar char="•"/>
            </a:pPr>
            <a:r>
              <a:rPr lang="en-US" dirty="0" smtClean="0"/>
              <a:t>Outbreak determination</a:t>
            </a:r>
          </a:p>
          <a:p>
            <a:pPr marL="742950" lvl="1" indent="-285750">
              <a:buFont typeface="Arial"/>
              <a:buChar char="•"/>
            </a:pPr>
            <a:r>
              <a:rPr lang="en-US" dirty="0" smtClean="0"/>
              <a:t>Comparative studies</a:t>
            </a:r>
          </a:p>
          <a:p>
            <a:pPr marL="742950" lvl="1" indent="-285750">
              <a:buFont typeface="Arial"/>
              <a:buChar char="•"/>
            </a:pPr>
            <a:r>
              <a:rPr lang="en-US" dirty="0" smtClean="0"/>
              <a:t>Monomorphic (Clonal) species</a:t>
            </a:r>
          </a:p>
          <a:p>
            <a:pPr marL="285750" indent="-285750">
              <a:buFont typeface="Arial"/>
              <a:buChar char="•"/>
            </a:pPr>
            <a:r>
              <a:rPr lang="en-US" dirty="0" smtClean="0"/>
              <a:t>Recombination/Horizontal gene transfer is a problem</a:t>
            </a:r>
          </a:p>
          <a:p>
            <a:pPr marL="285750" indent="-285750">
              <a:buFont typeface="Arial"/>
              <a:buChar char="•"/>
            </a:pPr>
            <a:r>
              <a:rPr lang="en-US" dirty="0" smtClean="0"/>
              <a:t>Difficult to create a nomenclature</a:t>
            </a:r>
          </a:p>
          <a:p>
            <a:pPr marL="285750" indent="-285750">
              <a:buFont typeface="Arial"/>
              <a:buChar char="•"/>
            </a:pPr>
            <a:r>
              <a:rPr lang="en-US" dirty="0" smtClean="0"/>
              <a:t>Can be used for quick target finding</a:t>
            </a:r>
          </a:p>
          <a:p>
            <a:r>
              <a:rPr lang="en-US" dirty="0" smtClean="0"/>
              <a:t> </a:t>
            </a:r>
            <a:endParaRPr lang="en-US" dirty="0"/>
          </a:p>
        </p:txBody>
      </p:sp>
      <p:sp>
        <p:nvSpPr>
          <p:cNvPr id="63" name="Folded Corner 62"/>
          <p:cNvSpPr/>
          <p:nvPr/>
        </p:nvSpPr>
        <p:spPr>
          <a:xfrm>
            <a:off x="8061151" y="4163183"/>
            <a:ext cx="927100" cy="762000"/>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35"/>
          <p:cNvSpPr txBox="1">
            <a:spLocks noChangeArrowheads="1"/>
          </p:cNvSpPr>
          <p:nvPr/>
        </p:nvSpPr>
        <p:spPr bwMode="auto">
          <a:xfrm>
            <a:off x="7212937" y="5202475"/>
            <a:ext cx="168026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eaLnBrk="1" hangingPunct="1"/>
            <a:r>
              <a:rPr lang="en-US" sz="1800" dirty="0" smtClean="0"/>
              <a:t>VCF/</a:t>
            </a:r>
            <a:r>
              <a:rPr lang="en-US" sz="1800" dirty="0" err="1" smtClean="0"/>
              <a:t>Fasta</a:t>
            </a:r>
            <a:r>
              <a:rPr lang="en-US" sz="1800" dirty="0" smtClean="0"/>
              <a:t> </a:t>
            </a:r>
            <a:r>
              <a:rPr lang="en-US" sz="1800" dirty="0"/>
              <a:t>File </a:t>
            </a:r>
            <a:endParaRPr lang="en-US" sz="1800" dirty="0" smtClean="0"/>
          </a:p>
          <a:p>
            <a:pPr eaLnBrk="1" hangingPunct="1"/>
            <a:r>
              <a:rPr lang="en-US" sz="1800" dirty="0" smtClean="0"/>
              <a:t>with filtered SNPs</a:t>
            </a:r>
            <a:endParaRPr lang="en-US" sz="1800" dirty="0"/>
          </a:p>
        </p:txBody>
      </p:sp>
      <p:sp>
        <p:nvSpPr>
          <p:cNvPr id="65" name="Right Arrow 64"/>
          <p:cNvSpPr/>
          <p:nvPr/>
        </p:nvSpPr>
        <p:spPr>
          <a:xfrm rot="3414349">
            <a:off x="7261199" y="3321469"/>
            <a:ext cx="1060342" cy="423379"/>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47233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SNP approaches</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49350"/>
            <a:ext cx="9144000" cy="5608650"/>
          </a:xfrm>
          <a:prstGeom prst="rect">
            <a:avLst/>
          </a:prstGeom>
        </p:spPr>
      </p:pic>
      <p:sp>
        <p:nvSpPr>
          <p:cNvPr id="5" name="Oval 4"/>
          <p:cNvSpPr/>
          <p:nvPr/>
        </p:nvSpPr>
        <p:spPr>
          <a:xfrm>
            <a:off x="6391374" y="1979629"/>
            <a:ext cx="1348033" cy="30165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317531" y="3968685"/>
            <a:ext cx="1348033" cy="86726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874417" y="2188111"/>
            <a:ext cx="226244" cy="215724"/>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87539" y="4920793"/>
            <a:ext cx="1435458" cy="276999"/>
          </a:xfrm>
          <a:prstGeom prst="rect">
            <a:avLst/>
          </a:prstGeom>
          <a:noFill/>
        </p:spPr>
        <p:txBody>
          <a:bodyPr wrap="none" rtlCol="0">
            <a:spAutoFit/>
          </a:bodyPr>
          <a:lstStyle/>
          <a:p>
            <a:r>
              <a:rPr lang="en-US" sz="1200" dirty="0" smtClean="0"/>
              <a:t>SNP </a:t>
            </a:r>
            <a:r>
              <a:rPr lang="en-US" sz="1200" dirty="0" err="1" smtClean="0"/>
              <a:t>pos</a:t>
            </a:r>
            <a:r>
              <a:rPr lang="en-US" sz="1200" dirty="0" smtClean="0"/>
              <a:t> 402 : A-&gt; G</a:t>
            </a:r>
            <a:endParaRPr lang="en-US" sz="1200" dirty="0"/>
          </a:p>
        </p:txBody>
      </p:sp>
    </p:spTree>
    <p:extLst>
      <p:ext uri="{BB962C8B-B14F-4D97-AF65-F5344CB8AC3E}">
        <p14:creationId xmlns:p14="http://schemas.microsoft.com/office/powerpoint/2010/main" val="2008101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0" y="265083"/>
            <a:ext cx="8778795" cy="1007543"/>
          </a:xfrm>
        </p:spPr>
        <p:txBody>
          <a:bodyPr>
            <a:normAutofit fontScale="90000"/>
          </a:bodyPr>
          <a:lstStyle/>
          <a:p>
            <a:r>
              <a:rPr lang="en-US" dirty="0" smtClean="0"/>
              <a:t>Sequencing Costs are </a:t>
            </a:r>
            <a:r>
              <a:rPr lang="en-US" i="1" dirty="0" smtClean="0"/>
              <a:t>still </a:t>
            </a:r>
            <a:r>
              <a:rPr lang="en-US" dirty="0" smtClean="0"/>
              <a:t>decreasing</a:t>
            </a:r>
            <a:endParaRPr lang="en-US" dirty="0"/>
          </a:p>
        </p:txBody>
      </p:sp>
      <p:sp>
        <p:nvSpPr>
          <p:cNvPr id="6" name="Rectangle 5"/>
          <p:cNvSpPr/>
          <p:nvPr/>
        </p:nvSpPr>
        <p:spPr>
          <a:xfrm>
            <a:off x="4891644" y="5529516"/>
            <a:ext cx="4572000" cy="461665"/>
          </a:xfrm>
          <a:prstGeom prst="rect">
            <a:avLst/>
          </a:prstGeom>
        </p:spPr>
        <p:txBody>
          <a:bodyPr>
            <a:spAutoFit/>
          </a:bodyPr>
          <a:lstStyle/>
          <a:p>
            <a:r>
              <a:rPr lang="en-US" sz="1200" dirty="0"/>
              <a:t>https://</a:t>
            </a:r>
            <a:r>
              <a:rPr lang="en-US" sz="1200" dirty="0" err="1"/>
              <a:t>insidehpc.com</a:t>
            </a:r>
            <a:r>
              <a:rPr lang="en-US" sz="1200" dirty="0"/>
              <a:t>/2016/11/enabling-personalized-medicine-through-genomic-workflow-acceleration/</a:t>
            </a:r>
          </a:p>
        </p:txBody>
      </p:sp>
      <p:sp>
        <p:nvSpPr>
          <p:cNvPr id="8" name="TextBox 7"/>
          <p:cNvSpPr txBox="1"/>
          <p:nvPr/>
        </p:nvSpPr>
        <p:spPr>
          <a:xfrm>
            <a:off x="0" y="5991181"/>
            <a:ext cx="4459875" cy="369332"/>
          </a:xfrm>
          <a:prstGeom prst="rect">
            <a:avLst/>
          </a:prstGeom>
          <a:noFill/>
        </p:spPr>
        <p:txBody>
          <a:bodyPr wrap="none" rtlCol="0">
            <a:spAutoFit/>
          </a:bodyPr>
          <a:lstStyle/>
          <a:p>
            <a:r>
              <a:rPr lang="en-US" dirty="0"/>
              <a:t>But for bacteria most of cost is library prep</a:t>
            </a:r>
            <a:r>
              <a:rPr lang="mr-IN" dirty="0"/>
              <a:t>…</a:t>
            </a:r>
            <a:r>
              <a:rPr lang="pt-PT" dirty="0"/>
              <a:t>.</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76031"/>
            <a:ext cx="9144000" cy="3553485"/>
          </a:xfrm>
          <a:prstGeom prst="rect">
            <a:avLst/>
          </a:prstGeom>
        </p:spPr>
      </p:pic>
      <p:sp>
        <p:nvSpPr>
          <p:cNvPr id="7" name="Rectangle 6"/>
          <p:cNvSpPr/>
          <p:nvPr/>
        </p:nvSpPr>
        <p:spPr>
          <a:xfrm>
            <a:off x="601580" y="5240757"/>
            <a:ext cx="1142999" cy="28875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782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MultiLocus</a:t>
            </a:r>
            <a:r>
              <a:rPr lang="en-US" dirty="0" smtClean="0"/>
              <a:t> Sequence Typing (MLST)</a:t>
            </a:r>
            <a:endParaRPr lang="en-US" dirty="0"/>
          </a:p>
        </p:txBody>
      </p:sp>
      <p:grpSp>
        <p:nvGrpSpPr>
          <p:cNvPr id="3" name="Group 5"/>
          <p:cNvGrpSpPr>
            <a:grpSpLocks/>
          </p:cNvGrpSpPr>
          <p:nvPr/>
        </p:nvGrpSpPr>
        <p:grpSpPr bwMode="auto">
          <a:xfrm>
            <a:off x="54928" y="2036127"/>
            <a:ext cx="2089150" cy="1512888"/>
            <a:chOff x="521" y="1797"/>
            <a:chExt cx="2041" cy="1542"/>
          </a:xfrm>
        </p:grpSpPr>
        <p:sp>
          <p:nvSpPr>
            <p:cNvPr id="4" name="Oval 6"/>
            <p:cNvSpPr>
              <a:spLocks noChangeArrowheads="1"/>
            </p:cNvSpPr>
            <p:nvPr/>
          </p:nvSpPr>
          <p:spPr bwMode="auto">
            <a:xfrm>
              <a:off x="521" y="1797"/>
              <a:ext cx="2041" cy="1542"/>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eaLnBrk="1" hangingPunct="1"/>
              <a:endParaRPr lang="x-none" altLang="x-none"/>
            </a:p>
          </p:txBody>
        </p:sp>
        <p:sp>
          <p:nvSpPr>
            <p:cNvPr id="5" name="Oval 7"/>
            <p:cNvSpPr>
              <a:spLocks noChangeArrowheads="1"/>
            </p:cNvSpPr>
            <p:nvPr/>
          </p:nvSpPr>
          <p:spPr bwMode="auto">
            <a:xfrm>
              <a:off x="567" y="1842"/>
              <a:ext cx="1950" cy="1452"/>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eaLnBrk="1" hangingPunct="1"/>
              <a:endParaRPr lang="x-none" altLang="x-none"/>
            </a:p>
          </p:txBody>
        </p:sp>
      </p:grpSp>
      <p:sp>
        <p:nvSpPr>
          <p:cNvPr id="6" name="Oval 8"/>
          <p:cNvSpPr>
            <a:spLocks noChangeArrowheads="1"/>
          </p:cNvSpPr>
          <p:nvPr/>
        </p:nvSpPr>
        <p:spPr bwMode="auto">
          <a:xfrm>
            <a:off x="570866" y="2638742"/>
            <a:ext cx="612775" cy="566738"/>
          </a:xfrm>
          <a:prstGeom prst="ellipse">
            <a:avLst/>
          </a:prstGeom>
          <a:noFill/>
          <a:ln w="666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eaLnBrk="1" hangingPunct="1"/>
            <a:endParaRPr lang="x-none" altLang="x-none"/>
          </a:p>
        </p:txBody>
      </p:sp>
      <p:grpSp>
        <p:nvGrpSpPr>
          <p:cNvPr id="7" name="Group 28"/>
          <p:cNvGrpSpPr>
            <a:grpSpLocks/>
          </p:cNvGrpSpPr>
          <p:nvPr/>
        </p:nvGrpSpPr>
        <p:grpSpPr bwMode="auto">
          <a:xfrm>
            <a:off x="3683743" y="2238543"/>
            <a:ext cx="5122210" cy="3411573"/>
            <a:chOff x="3091" y="2824"/>
            <a:chExt cx="2485" cy="1494"/>
          </a:xfrm>
        </p:grpSpPr>
        <p:grpSp>
          <p:nvGrpSpPr>
            <p:cNvPr id="8" name="Group 29"/>
            <p:cNvGrpSpPr>
              <a:grpSpLocks/>
            </p:cNvGrpSpPr>
            <p:nvPr/>
          </p:nvGrpSpPr>
          <p:grpSpPr bwMode="auto">
            <a:xfrm>
              <a:off x="3091" y="3158"/>
              <a:ext cx="506" cy="252"/>
              <a:chOff x="2939" y="3203"/>
              <a:chExt cx="506" cy="252"/>
            </a:xfrm>
          </p:grpSpPr>
          <p:sp>
            <p:nvSpPr>
              <p:cNvPr id="36" name="Line 30"/>
              <p:cNvSpPr>
                <a:spLocks noChangeShapeType="1"/>
              </p:cNvSpPr>
              <p:nvPr/>
            </p:nvSpPr>
            <p:spPr bwMode="auto">
              <a:xfrm flipV="1">
                <a:off x="3033" y="3203"/>
                <a:ext cx="28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Text Box 31"/>
              <p:cNvSpPr txBox="1">
                <a:spLocks noChangeArrowheads="1"/>
              </p:cNvSpPr>
              <p:nvPr/>
            </p:nvSpPr>
            <p:spPr bwMode="auto">
              <a:xfrm>
                <a:off x="2939" y="3253"/>
                <a:ext cx="50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eaLnBrk="1" hangingPunct="1">
                  <a:spcBef>
                    <a:spcPct val="0"/>
                  </a:spcBef>
                  <a:buFontTx/>
                  <a:buNone/>
                </a:pPr>
                <a:r>
                  <a:rPr lang="en-US" altLang="x-none" sz="1200">
                    <a:solidFill>
                      <a:schemeClr val="tx1"/>
                    </a:solidFill>
                  </a:rPr>
                  <a:t>PCR </a:t>
                </a:r>
              </a:p>
              <a:p>
                <a:pPr eaLnBrk="1" hangingPunct="1">
                  <a:spcBef>
                    <a:spcPct val="0"/>
                  </a:spcBef>
                  <a:buFontTx/>
                  <a:buNone/>
                </a:pPr>
                <a:r>
                  <a:rPr lang="en-US" altLang="x-none" sz="1200">
                    <a:solidFill>
                      <a:schemeClr val="tx1"/>
                    </a:solidFill>
                  </a:rPr>
                  <a:t>amplification</a:t>
                </a:r>
              </a:p>
            </p:txBody>
          </p:sp>
        </p:grpSp>
        <p:grpSp>
          <p:nvGrpSpPr>
            <p:cNvPr id="9" name="Group 32"/>
            <p:cNvGrpSpPr>
              <a:grpSpLocks/>
            </p:cNvGrpSpPr>
            <p:nvPr/>
          </p:nvGrpSpPr>
          <p:grpSpPr bwMode="auto">
            <a:xfrm>
              <a:off x="3470" y="2824"/>
              <a:ext cx="1848" cy="363"/>
              <a:chOff x="3379" y="2642"/>
              <a:chExt cx="1848" cy="363"/>
            </a:xfrm>
          </p:grpSpPr>
          <p:sp>
            <p:nvSpPr>
              <p:cNvPr id="21" name="Line 33"/>
              <p:cNvSpPr>
                <a:spLocks noChangeShapeType="1"/>
              </p:cNvSpPr>
              <p:nvPr/>
            </p:nvSpPr>
            <p:spPr bwMode="auto">
              <a:xfrm>
                <a:off x="3379" y="279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34"/>
              <p:cNvSpPr>
                <a:spLocks noChangeShapeType="1"/>
              </p:cNvSpPr>
              <p:nvPr/>
            </p:nvSpPr>
            <p:spPr bwMode="auto">
              <a:xfrm>
                <a:off x="3379" y="2824"/>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35"/>
              <p:cNvSpPr>
                <a:spLocks noChangeShapeType="1"/>
              </p:cNvSpPr>
              <p:nvPr/>
            </p:nvSpPr>
            <p:spPr bwMode="auto">
              <a:xfrm>
                <a:off x="3560" y="279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36"/>
              <p:cNvSpPr>
                <a:spLocks noChangeShapeType="1"/>
              </p:cNvSpPr>
              <p:nvPr/>
            </p:nvSpPr>
            <p:spPr bwMode="auto">
              <a:xfrm>
                <a:off x="3560" y="2824"/>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37"/>
              <p:cNvSpPr>
                <a:spLocks noChangeShapeType="1"/>
              </p:cNvSpPr>
              <p:nvPr/>
            </p:nvSpPr>
            <p:spPr bwMode="auto">
              <a:xfrm>
                <a:off x="3742" y="279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8"/>
              <p:cNvSpPr>
                <a:spLocks noChangeShapeType="1"/>
              </p:cNvSpPr>
              <p:nvPr/>
            </p:nvSpPr>
            <p:spPr bwMode="auto">
              <a:xfrm>
                <a:off x="3742" y="2824"/>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9"/>
              <p:cNvSpPr>
                <a:spLocks noChangeShapeType="1"/>
              </p:cNvSpPr>
              <p:nvPr/>
            </p:nvSpPr>
            <p:spPr bwMode="auto">
              <a:xfrm>
                <a:off x="3379" y="2886"/>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40"/>
              <p:cNvSpPr>
                <a:spLocks noChangeShapeType="1"/>
              </p:cNvSpPr>
              <p:nvPr/>
            </p:nvSpPr>
            <p:spPr bwMode="auto">
              <a:xfrm>
                <a:off x="3379" y="291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41"/>
              <p:cNvSpPr>
                <a:spLocks noChangeShapeType="1"/>
              </p:cNvSpPr>
              <p:nvPr/>
            </p:nvSpPr>
            <p:spPr bwMode="auto">
              <a:xfrm>
                <a:off x="3560" y="2886"/>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42"/>
              <p:cNvSpPr>
                <a:spLocks noChangeShapeType="1"/>
              </p:cNvSpPr>
              <p:nvPr/>
            </p:nvSpPr>
            <p:spPr bwMode="auto">
              <a:xfrm>
                <a:off x="3560" y="291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3"/>
              <p:cNvSpPr>
                <a:spLocks noChangeShapeType="1"/>
              </p:cNvSpPr>
              <p:nvPr/>
            </p:nvSpPr>
            <p:spPr bwMode="auto">
              <a:xfrm>
                <a:off x="3742" y="2886"/>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4"/>
              <p:cNvSpPr>
                <a:spLocks noChangeShapeType="1"/>
              </p:cNvSpPr>
              <p:nvPr/>
            </p:nvSpPr>
            <p:spPr bwMode="auto">
              <a:xfrm>
                <a:off x="3742" y="291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45"/>
              <p:cNvSpPr>
                <a:spLocks noChangeShapeType="1"/>
              </p:cNvSpPr>
              <p:nvPr/>
            </p:nvSpPr>
            <p:spPr bwMode="auto">
              <a:xfrm>
                <a:off x="3560" y="2976"/>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46"/>
              <p:cNvSpPr>
                <a:spLocks noChangeShapeType="1"/>
              </p:cNvSpPr>
              <p:nvPr/>
            </p:nvSpPr>
            <p:spPr bwMode="auto">
              <a:xfrm>
                <a:off x="3560" y="3005"/>
                <a:ext cx="13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 name="Text Box 47"/>
              <p:cNvSpPr txBox="1">
                <a:spLocks noChangeArrowheads="1"/>
              </p:cNvSpPr>
              <p:nvPr/>
            </p:nvSpPr>
            <p:spPr bwMode="auto">
              <a:xfrm>
                <a:off x="4002" y="2642"/>
                <a:ext cx="12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200" dirty="0">
                    <a:solidFill>
                      <a:schemeClr val="tx1"/>
                    </a:solidFill>
                  </a:rPr>
                  <a:t>~450-700 </a:t>
                </a:r>
                <a:r>
                  <a:rPr lang="en-US" altLang="x-none" sz="1200" dirty="0" err="1">
                    <a:solidFill>
                      <a:schemeClr val="tx1"/>
                    </a:solidFill>
                  </a:rPr>
                  <a:t>bp</a:t>
                </a:r>
                <a:r>
                  <a:rPr lang="en-US" altLang="x-none" sz="1200" dirty="0">
                    <a:solidFill>
                      <a:schemeClr val="tx1"/>
                    </a:solidFill>
                  </a:rPr>
                  <a:t> fragments of 7 </a:t>
                </a:r>
              </a:p>
              <a:p>
                <a:pPr algn="ctr" eaLnBrk="1" hangingPunct="1">
                  <a:spcBef>
                    <a:spcPct val="0"/>
                  </a:spcBef>
                  <a:buFontTx/>
                  <a:buNone/>
                </a:pPr>
                <a:r>
                  <a:rPr lang="en-US" altLang="x-none" sz="1200" dirty="0">
                    <a:solidFill>
                      <a:schemeClr val="tx1"/>
                    </a:solidFill>
                  </a:rPr>
                  <a:t>housekeeping genes</a:t>
                </a:r>
              </a:p>
            </p:txBody>
          </p:sp>
        </p:grpSp>
        <p:grpSp>
          <p:nvGrpSpPr>
            <p:cNvPr id="10" name="Group 48"/>
            <p:cNvGrpSpPr>
              <a:grpSpLocks/>
            </p:cNvGrpSpPr>
            <p:nvPr/>
          </p:nvGrpSpPr>
          <p:grpSpPr bwMode="auto">
            <a:xfrm>
              <a:off x="3895" y="3294"/>
              <a:ext cx="569" cy="272"/>
              <a:chOff x="3895" y="3294"/>
              <a:chExt cx="569" cy="272"/>
            </a:xfrm>
          </p:grpSpPr>
          <p:sp>
            <p:nvSpPr>
              <p:cNvPr id="19" name="Line 49"/>
              <p:cNvSpPr>
                <a:spLocks noChangeShapeType="1"/>
              </p:cNvSpPr>
              <p:nvPr/>
            </p:nvSpPr>
            <p:spPr bwMode="auto">
              <a:xfrm>
                <a:off x="3895" y="3294"/>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50"/>
              <p:cNvSpPr txBox="1">
                <a:spLocks noChangeArrowheads="1"/>
              </p:cNvSpPr>
              <p:nvPr/>
            </p:nvSpPr>
            <p:spPr bwMode="auto">
              <a:xfrm>
                <a:off x="3971" y="3328"/>
                <a:ext cx="4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200" dirty="0">
                    <a:solidFill>
                      <a:schemeClr val="tx1"/>
                    </a:solidFill>
                  </a:rPr>
                  <a:t>Sequencing </a:t>
                </a:r>
              </a:p>
              <a:p>
                <a:pPr algn="ctr" eaLnBrk="1" hangingPunct="1">
                  <a:spcBef>
                    <a:spcPct val="0"/>
                  </a:spcBef>
                  <a:buFontTx/>
                  <a:buNone/>
                </a:pPr>
                <a:r>
                  <a:rPr lang="en-US" altLang="x-none" sz="1200" dirty="0">
                    <a:solidFill>
                      <a:schemeClr val="tx1"/>
                    </a:solidFill>
                  </a:rPr>
                  <a:t>the 7 genes</a:t>
                </a:r>
              </a:p>
            </p:txBody>
          </p:sp>
        </p:grpSp>
        <p:grpSp>
          <p:nvGrpSpPr>
            <p:cNvPr id="11" name="Group 51"/>
            <p:cNvGrpSpPr>
              <a:grpSpLocks/>
            </p:cNvGrpSpPr>
            <p:nvPr/>
          </p:nvGrpSpPr>
          <p:grpSpPr bwMode="auto">
            <a:xfrm>
              <a:off x="3391" y="3657"/>
              <a:ext cx="883" cy="576"/>
              <a:chOff x="3391" y="3657"/>
              <a:chExt cx="883" cy="576"/>
            </a:xfrm>
          </p:grpSpPr>
          <p:sp>
            <p:nvSpPr>
              <p:cNvPr id="17" name="AutoShape 52"/>
              <p:cNvSpPr>
                <a:spLocks noChangeArrowheads="1"/>
              </p:cNvSpPr>
              <p:nvPr/>
            </p:nvSpPr>
            <p:spPr bwMode="auto">
              <a:xfrm>
                <a:off x="3742" y="3657"/>
                <a:ext cx="317" cy="272"/>
              </a:xfrm>
              <a:prstGeom prst="can">
                <a:avLst>
                  <a:gd name="adj" fmla="val 25000"/>
                </a:avLst>
              </a:prstGeom>
              <a:solidFill>
                <a:schemeClr val="accent1"/>
              </a:solidFill>
              <a:ln w="15875">
                <a:solidFill>
                  <a:schemeClr val="tx1"/>
                </a:solidFill>
                <a:round/>
                <a:headEnd/>
                <a:tailEnd/>
              </a:ln>
            </p:spPr>
            <p:txBody>
              <a:bodyPr wrap="none" anchor="ct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400">
                    <a:solidFill>
                      <a:schemeClr val="tx1"/>
                    </a:solidFill>
                  </a:rPr>
                  <a:t>www</a:t>
                </a:r>
              </a:p>
            </p:txBody>
          </p:sp>
          <p:sp>
            <p:nvSpPr>
              <p:cNvPr id="18" name="Text Box 53"/>
              <p:cNvSpPr txBox="1">
                <a:spLocks noChangeArrowheads="1"/>
              </p:cNvSpPr>
              <p:nvPr/>
            </p:nvSpPr>
            <p:spPr bwMode="auto">
              <a:xfrm>
                <a:off x="3391" y="3950"/>
                <a:ext cx="88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200" dirty="0">
                    <a:solidFill>
                      <a:schemeClr val="tx1"/>
                    </a:solidFill>
                  </a:rPr>
                  <a:t>Compare the sequences</a:t>
                </a:r>
              </a:p>
              <a:p>
                <a:pPr algn="ctr" eaLnBrk="1" hangingPunct="1">
                  <a:spcBef>
                    <a:spcPct val="0"/>
                  </a:spcBef>
                  <a:buFontTx/>
                  <a:buNone/>
                </a:pPr>
                <a:r>
                  <a:rPr lang="en-US" altLang="x-none" sz="1200" dirty="0">
                    <a:solidFill>
                      <a:schemeClr val="tx1"/>
                    </a:solidFill>
                  </a:rPr>
                  <a:t>to known alleles</a:t>
                </a:r>
              </a:p>
              <a:p>
                <a:pPr algn="ctr" eaLnBrk="1" hangingPunct="1">
                  <a:spcBef>
                    <a:spcPct val="0"/>
                  </a:spcBef>
                  <a:buFontTx/>
                  <a:buNone/>
                </a:pPr>
                <a:r>
                  <a:rPr lang="en-US" altLang="x-none" sz="1200" dirty="0">
                    <a:solidFill>
                      <a:schemeClr val="tx1"/>
                    </a:solidFill>
                  </a:rPr>
                  <a:t>on Online Databases</a:t>
                </a:r>
              </a:p>
            </p:txBody>
          </p:sp>
        </p:grpSp>
        <p:grpSp>
          <p:nvGrpSpPr>
            <p:cNvPr id="12" name="Group 54"/>
            <p:cNvGrpSpPr>
              <a:grpSpLocks/>
            </p:cNvGrpSpPr>
            <p:nvPr/>
          </p:nvGrpSpPr>
          <p:grpSpPr bwMode="auto">
            <a:xfrm>
              <a:off x="4105" y="3657"/>
              <a:ext cx="1471" cy="661"/>
              <a:chOff x="4105" y="3657"/>
              <a:chExt cx="1471" cy="661"/>
            </a:xfrm>
          </p:grpSpPr>
          <p:sp>
            <p:nvSpPr>
              <p:cNvPr id="13" name="Line 55"/>
              <p:cNvSpPr>
                <a:spLocks noChangeShapeType="1"/>
              </p:cNvSpPr>
              <p:nvPr/>
            </p:nvSpPr>
            <p:spPr bwMode="auto">
              <a:xfrm flipV="1">
                <a:off x="4105" y="3838"/>
                <a:ext cx="74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 name="Group 56"/>
              <p:cNvGrpSpPr>
                <a:grpSpLocks/>
              </p:cNvGrpSpPr>
              <p:nvPr/>
            </p:nvGrpSpPr>
            <p:grpSpPr bwMode="auto">
              <a:xfrm>
                <a:off x="4627" y="3657"/>
                <a:ext cx="949" cy="661"/>
                <a:chOff x="3368" y="3657"/>
                <a:chExt cx="949" cy="661"/>
              </a:xfrm>
            </p:grpSpPr>
            <p:sp>
              <p:nvSpPr>
                <p:cNvPr id="15" name="AutoShape 57"/>
                <p:cNvSpPr>
                  <a:spLocks noChangeArrowheads="1"/>
                </p:cNvSpPr>
                <p:nvPr/>
              </p:nvSpPr>
              <p:spPr bwMode="auto">
                <a:xfrm>
                  <a:off x="3742" y="3657"/>
                  <a:ext cx="317" cy="272"/>
                </a:xfrm>
                <a:prstGeom prst="can">
                  <a:avLst>
                    <a:gd name="adj" fmla="val 25000"/>
                  </a:avLst>
                </a:prstGeom>
                <a:solidFill>
                  <a:schemeClr val="accent1"/>
                </a:solidFill>
                <a:ln w="15875">
                  <a:solidFill>
                    <a:schemeClr val="tx1"/>
                  </a:solidFill>
                  <a:round/>
                  <a:headEnd/>
                  <a:tailEnd/>
                </a:ln>
              </p:spPr>
              <p:txBody>
                <a:bodyPr wrap="none" anchor="ct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400">
                      <a:solidFill>
                        <a:schemeClr val="tx1"/>
                      </a:solidFill>
                    </a:rPr>
                    <a:t>www</a:t>
                  </a:r>
                </a:p>
              </p:txBody>
            </p:sp>
            <p:sp>
              <p:nvSpPr>
                <p:cNvPr id="16" name="Text Box 58"/>
                <p:cNvSpPr txBox="1">
                  <a:spLocks noChangeArrowheads="1"/>
                </p:cNvSpPr>
                <p:nvPr/>
              </p:nvSpPr>
              <p:spPr bwMode="auto">
                <a:xfrm>
                  <a:off x="3368" y="3954"/>
                  <a:ext cx="949"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folHlink"/>
                      </a:solidFill>
                      <a:latin typeface="Tahoma" charset="0"/>
                      <a:ea typeface="ＭＳ Ｐゴシック" charset="-128"/>
                    </a:defRPr>
                  </a:lvl1pPr>
                  <a:lvl2pPr marL="37931725" indent="-37474525" eaLnBrk="0" hangingPunct="0">
                    <a:defRPr sz="2400">
                      <a:solidFill>
                        <a:schemeClr val="folHlink"/>
                      </a:solidFill>
                      <a:latin typeface="Tahoma" charset="0"/>
                      <a:ea typeface="ＭＳ Ｐゴシック" charset="-128"/>
                    </a:defRPr>
                  </a:lvl2pPr>
                  <a:lvl3pPr eaLnBrk="0" hangingPunct="0">
                    <a:defRPr sz="2400">
                      <a:solidFill>
                        <a:schemeClr val="folHlink"/>
                      </a:solidFill>
                      <a:latin typeface="Tahoma" charset="0"/>
                      <a:ea typeface="ＭＳ Ｐゴシック" charset="-128"/>
                    </a:defRPr>
                  </a:lvl3pPr>
                  <a:lvl4pPr eaLnBrk="0" hangingPunct="0">
                    <a:defRPr sz="2400">
                      <a:solidFill>
                        <a:schemeClr val="folHlink"/>
                      </a:solidFill>
                      <a:latin typeface="Tahoma" charset="0"/>
                      <a:ea typeface="ＭＳ Ｐゴシック" charset="-128"/>
                    </a:defRPr>
                  </a:lvl4pPr>
                  <a:lvl5pPr eaLnBrk="0" hangingPunct="0">
                    <a:defRPr sz="2400">
                      <a:solidFill>
                        <a:schemeClr val="folHlink"/>
                      </a:solidFill>
                      <a:latin typeface="Tahoma" charset="0"/>
                      <a:ea typeface="ＭＳ Ｐゴシック" charset="-128"/>
                    </a:defRPr>
                  </a:lvl5pPr>
                  <a:lvl6pPr marL="457200" eaLnBrk="0" fontAlgn="base" hangingPunct="0">
                    <a:spcBef>
                      <a:spcPct val="20000"/>
                    </a:spcBef>
                    <a:spcAft>
                      <a:spcPct val="0"/>
                    </a:spcAft>
                    <a:defRPr sz="2400">
                      <a:solidFill>
                        <a:schemeClr val="folHlink"/>
                      </a:solidFill>
                      <a:latin typeface="Tahoma" charset="0"/>
                      <a:ea typeface="ＭＳ Ｐゴシック" charset="-128"/>
                    </a:defRPr>
                  </a:lvl6pPr>
                  <a:lvl7pPr marL="914400" eaLnBrk="0" fontAlgn="base" hangingPunct="0">
                    <a:spcBef>
                      <a:spcPct val="20000"/>
                    </a:spcBef>
                    <a:spcAft>
                      <a:spcPct val="0"/>
                    </a:spcAft>
                    <a:defRPr sz="2400">
                      <a:solidFill>
                        <a:schemeClr val="folHlink"/>
                      </a:solidFill>
                      <a:latin typeface="Tahoma" charset="0"/>
                      <a:ea typeface="ＭＳ Ｐゴシック" charset="-128"/>
                    </a:defRPr>
                  </a:lvl7pPr>
                  <a:lvl8pPr marL="1371600" eaLnBrk="0" fontAlgn="base" hangingPunct="0">
                    <a:spcBef>
                      <a:spcPct val="20000"/>
                    </a:spcBef>
                    <a:spcAft>
                      <a:spcPct val="0"/>
                    </a:spcAft>
                    <a:defRPr sz="2400">
                      <a:solidFill>
                        <a:schemeClr val="folHlink"/>
                      </a:solidFill>
                      <a:latin typeface="Tahoma" charset="0"/>
                      <a:ea typeface="ＭＳ Ｐゴシック" charset="-128"/>
                    </a:defRPr>
                  </a:lvl8pPr>
                  <a:lvl9pPr marL="1828800" eaLnBrk="0" fontAlgn="base" hangingPunct="0">
                    <a:spcBef>
                      <a:spcPct val="20000"/>
                    </a:spcBef>
                    <a:spcAft>
                      <a:spcPct val="0"/>
                    </a:spcAft>
                    <a:defRPr sz="2400">
                      <a:solidFill>
                        <a:schemeClr val="folHlink"/>
                      </a:solidFill>
                      <a:latin typeface="Tahoma" charset="0"/>
                      <a:ea typeface="ＭＳ Ｐゴシック" charset="-128"/>
                    </a:defRPr>
                  </a:lvl9pPr>
                </a:lstStyle>
                <a:p>
                  <a:pPr algn="ctr" eaLnBrk="1" hangingPunct="1">
                    <a:spcBef>
                      <a:spcPct val="0"/>
                    </a:spcBef>
                    <a:buFontTx/>
                    <a:buNone/>
                  </a:pPr>
                  <a:r>
                    <a:rPr lang="en-US" altLang="x-none" sz="1200" dirty="0">
                      <a:solidFill>
                        <a:schemeClr val="tx1"/>
                      </a:solidFill>
                    </a:rPr>
                    <a:t>Compare the allelic profile</a:t>
                  </a:r>
                </a:p>
                <a:p>
                  <a:pPr algn="ctr" eaLnBrk="1" hangingPunct="1">
                    <a:spcBef>
                      <a:spcPct val="0"/>
                    </a:spcBef>
                    <a:buFontTx/>
                    <a:buNone/>
                  </a:pPr>
                  <a:r>
                    <a:rPr lang="en-US" altLang="x-none" sz="1200" dirty="0">
                      <a:solidFill>
                        <a:schemeClr val="tx1"/>
                      </a:solidFill>
                    </a:rPr>
                    <a:t>to database to </a:t>
                  </a:r>
                </a:p>
                <a:p>
                  <a:pPr algn="ctr" eaLnBrk="1" hangingPunct="1">
                    <a:spcBef>
                      <a:spcPct val="0"/>
                    </a:spcBef>
                    <a:buFontTx/>
                    <a:buNone/>
                  </a:pPr>
                  <a:r>
                    <a:rPr lang="en-US" altLang="x-none" sz="1200" dirty="0">
                      <a:solidFill>
                        <a:schemeClr val="tx1"/>
                      </a:solidFill>
                    </a:rPr>
                    <a:t>assign </a:t>
                  </a:r>
                </a:p>
                <a:p>
                  <a:pPr algn="ctr" eaLnBrk="1" hangingPunct="1">
                    <a:spcBef>
                      <a:spcPct val="0"/>
                    </a:spcBef>
                    <a:buFontTx/>
                    <a:buNone/>
                  </a:pPr>
                  <a:r>
                    <a:rPr lang="en-US" altLang="x-none" sz="1200" dirty="0">
                      <a:solidFill>
                        <a:schemeClr val="tx1"/>
                      </a:solidFill>
                    </a:rPr>
                    <a:t>Sequence Type (ST)</a:t>
                  </a:r>
                </a:p>
              </p:txBody>
            </p:sp>
          </p:grpSp>
        </p:grpSp>
      </p:grpSp>
      <p:sp>
        <p:nvSpPr>
          <p:cNvPr id="38" name="TextBox 37"/>
          <p:cNvSpPr txBox="1"/>
          <p:nvPr/>
        </p:nvSpPr>
        <p:spPr>
          <a:xfrm>
            <a:off x="659536" y="4321689"/>
            <a:ext cx="2962414" cy="1477328"/>
          </a:xfrm>
          <a:prstGeom prst="rect">
            <a:avLst/>
          </a:prstGeom>
          <a:noFill/>
        </p:spPr>
        <p:txBody>
          <a:bodyPr wrap="none" rtlCol="0">
            <a:spAutoFit/>
          </a:bodyPr>
          <a:lstStyle/>
          <a:p>
            <a:r>
              <a:rPr lang="en-US" b="1" dirty="0"/>
              <a:t>Online Databases:</a:t>
            </a:r>
          </a:p>
          <a:p>
            <a:pPr marL="285750" indent="-285750">
              <a:buFont typeface="Arial" charset="0"/>
              <a:buChar char="•"/>
            </a:pPr>
            <a:r>
              <a:rPr lang="en-US" dirty="0" err="1"/>
              <a:t>www.pubmlst.org</a:t>
            </a:r>
            <a:endParaRPr lang="en-US" dirty="0"/>
          </a:p>
          <a:p>
            <a:pPr marL="285750" indent="-285750">
              <a:buFont typeface="Arial" charset="0"/>
              <a:buChar char="•"/>
            </a:pPr>
            <a:r>
              <a:rPr lang="en-US" dirty="0" err="1"/>
              <a:t>bigsdb.pasteur.fr</a:t>
            </a:r>
            <a:endParaRPr lang="en-US" dirty="0"/>
          </a:p>
          <a:p>
            <a:pPr marL="285750" indent="-285750">
              <a:buFont typeface="Arial" charset="0"/>
              <a:buChar char="•"/>
            </a:pPr>
            <a:r>
              <a:rPr lang="en-US" dirty="0" err="1"/>
              <a:t>enterobase.warwick.ac.uk</a:t>
            </a: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5114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42 0.00371 L 0.2835 0.00865 " pathEditMode="relative" rAng="0" ptsTypes="AA">
                                      <p:cBhvr>
                                        <p:cTn id="6" dur="2000" fill="hold"/>
                                        <p:tgtEl>
                                          <p:spTgt spid="6"/>
                                        </p:tgtEl>
                                        <p:attrNameLst>
                                          <p:attrName>ppt_x</p:attrName>
                                          <p:attrName>ppt_y</p:attrName>
                                        </p:attrNameLst>
                                      </p:cBhvr>
                                      <p:rCtr x="12465" y="24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4800" y="2000250"/>
            <a:ext cx="36528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089400" y="2193747"/>
            <a:ext cx="5054600" cy="14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Trebuchet MS" charset="0"/>
              </a:rPr>
              <a:t>To each unique gene sequence (allele) is attributed an integer ID,  </a:t>
            </a:r>
          </a:p>
          <a:p>
            <a:pPr eaLnBrk="1" hangingPunct="1">
              <a:lnSpc>
                <a:spcPct val="95000"/>
              </a:lnSpc>
            </a:pPr>
            <a:endParaRPr lang="en-US" altLang="x-none" sz="1400" dirty="0">
              <a:latin typeface="Trebuchet MS" charset="0"/>
            </a:endParaRPr>
          </a:p>
          <a:p>
            <a:pPr eaLnBrk="1" hangingPunct="1">
              <a:lnSpc>
                <a:spcPct val="95000"/>
              </a:lnSpc>
            </a:pPr>
            <a:r>
              <a:rPr lang="en-US" altLang="x-none" sz="1400" dirty="0">
                <a:latin typeface="Trebuchet MS" charset="0"/>
              </a:rPr>
              <a:t>            Allelic profile: </a:t>
            </a:r>
            <a:endParaRPr lang="en-US" altLang="x-none" sz="1400" dirty="0">
              <a:latin typeface="Times New Roman" charset="0"/>
            </a:endParaRPr>
          </a:p>
          <a:p>
            <a:pPr eaLnBrk="1" hangingPunct="1">
              <a:lnSpc>
                <a:spcPct val="95000"/>
              </a:lnSpc>
            </a:pPr>
            <a:r>
              <a:rPr lang="en-US" altLang="x-none" sz="1400" dirty="0">
                <a:latin typeface="Trebuchet MS" charset="0"/>
              </a:rPr>
              <a:t>                             12 - 9 - 11 - 7 - 11 - 20 - 3</a:t>
            </a:r>
            <a:endParaRPr lang="en-US" altLang="x-none" sz="1400" dirty="0">
              <a:latin typeface="Times New Roman" charset="0"/>
            </a:endParaRPr>
          </a:p>
          <a:p>
            <a:pPr eaLnBrk="1" hangingPunct="1">
              <a:lnSpc>
                <a:spcPct val="95000"/>
              </a:lnSpc>
            </a:pPr>
            <a:r>
              <a:rPr lang="en-US" altLang="x-none" sz="1400" dirty="0">
                <a:latin typeface="Trebuchet MS" charset="0"/>
              </a:rPr>
              <a:t> </a:t>
            </a:r>
            <a:endParaRPr lang="en-US" altLang="x-none" sz="1400" dirty="0">
              <a:latin typeface="Times New Roman" charset="0"/>
            </a:endParaRPr>
          </a:p>
          <a:p>
            <a:pPr eaLnBrk="1" hangingPunct="1">
              <a:lnSpc>
                <a:spcPct val="95000"/>
              </a:lnSpc>
            </a:pPr>
            <a:r>
              <a:rPr lang="en-US" altLang="x-none" sz="1400" dirty="0">
                <a:latin typeface="Trebuchet MS" charset="0"/>
              </a:rPr>
              <a:t>Each allelic profile is unequivocally identified by an integer.</a:t>
            </a:r>
          </a:p>
        </p:txBody>
      </p:sp>
      <p:sp>
        <p:nvSpPr>
          <p:cNvPr id="6" name="Text Box 8"/>
          <p:cNvSpPr txBox="1">
            <a:spLocks noChangeArrowheads="1"/>
          </p:cNvSpPr>
          <p:nvPr/>
        </p:nvSpPr>
        <p:spPr bwMode="auto">
          <a:xfrm>
            <a:off x="4289426" y="3941625"/>
            <a:ext cx="4397375"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Single locus variant (SLV): </a:t>
            </a:r>
          </a:p>
          <a:p>
            <a:pPr eaLnBrk="1" hangingPunct="1">
              <a:lnSpc>
                <a:spcPct val="95000"/>
              </a:lnSpc>
            </a:pPr>
            <a:r>
              <a:rPr lang="en-US" altLang="x-none" sz="1400" dirty="0">
                <a:latin typeface="Arial" charset="0"/>
              </a:rPr>
              <a:t>Double locus variant (DLV):</a:t>
            </a:r>
          </a:p>
          <a:p>
            <a:pPr eaLnBrk="1" hangingPunct="1">
              <a:lnSpc>
                <a:spcPct val="95000"/>
              </a:lnSpc>
            </a:pPr>
            <a:r>
              <a:rPr lang="en-US" altLang="x-none" sz="1400" dirty="0">
                <a:latin typeface="Arial" charset="0"/>
              </a:rPr>
              <a:t>Triple locus variant (TLV):</a:t>
            </a:r>
          </a:p>
        </p:txBody>
      </p:sp>
      <p:sp>
        <p:nvSpPr>
          <p:cNvPr id="7" name="Text Box 9"/>
          <p:cNvSpPr txBox="1">
            <a:spLocks noChangeArrowheads="1"/>
          </p:cNvSpPr>
          <p:nvPr/>
        </p:nvSpPr>
        <p:spPr bwMode="auto">
          <a:xfrm>
            <a:off x="6631441" y="3940221"/>
            <a:ext cx="522288"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a:latin typeface="Arial" charset="0"/>
              </a:rPr>
              <a:t>12</a:t>
            </a:r>
          </a:p>
          <a:p>
            <a:pPr eaLnBrk="1" hangingPunct="1">
              <a:lnSpc>
                <a:spcPct val="95000"/>
              </a:lnSpc>
            </a:pPr>
            <a:r>
              <a:rPr lang="en-US" altLang="x-none" sz="1400">
                <a:latin typeface="Arial" charset="0"/>
              </a:rPr>
              <a:t>12</a:t>
            </a:r>
          </a:p>
          <a:p>
            <a:pPr eaLnBrk="1" hangingPunct="1">
              <a:lnSpc>
                <a:spcPct val="95000"/>
              </a:lnSpc>
            </a:pPr>
            <a:r>
              <a:rPr lang="en-US" altLang="x-none" sz="1400">
                <a:latin typeface="Arial" charset="0"/>
              </a:rPr>
              <a:t>10</a:t>
            </a:r>
          </a:p>
        </p:txBody>
      </p:sp>
      <p:sp>
        <p:nvSpPr>
          <p:cNvPr id="8" name="Text Box 10"/>
          <p:cNvSpPr txBox="1">
            <a:spLocks noChangeArrowheads="1"/>
          </p:cNvSpPr>
          <p:nvPr/>
        </p:nvSpPr>
        <p:spPr bwMode="auto">
          <a:xfrm>
            <a:off x="6912543" y="3940221"/>
            <a:ext cx="398916"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 </a:t>
            </a:r>
            <a:r>
              <a:rPr lang="en-US" altLang="x-none" sz="1400" b="1" dirty="0">
                <a:latin typeface="Arial" charset="0"/>
              </a:rPr>
              <a:t>10</a:t>
            </a:r>
            <a:endParaRPr lang="en-US" altLang="x-none" sz="1400" dirty="0">
              <a:latin typeface="Arial" charset="0"/>
            </a:endParaRPr>
          </a:p>
          <a:p>
            <a:pPr eaLnBrk="1" hangingPunct="1">
              <a:lnSpc>
                <a:spcPct val="95000"/>
              </a:lnSpc>
            </a:pPr>
            <a:r>
              <a:rPr lang="en-US" altLang="x-none" sz="1400" dirty="0">
                <a:latin typeface="Arial" charset="0"/>
              </a:rPr>
              <a:t>- </a:t>
            </a:r>
            <a:r>
              <a:rPr lang="en-US" altLang="x-none" sz="1400" b="1" dirty="0">
                <a:latin typeface="Arial" charset="0"/>
              </a:rPr>
              <a:t>10</a:t>
            </a:r>
            <a:endParaRPr lang="en-US" altLang="x-none" sz="1400" dirty="0">
              <a:latin typeface="Arial" charset="0"/>
            </a:endParaRPr>
          </a:p>
          <a:p>
            <a:pPr eaLnBrk="1" hangingPunct="1">
              <a:lnSpc>
                <a:spcPct val="95000"/>
              </a:lnSpc>
            </a:pPr>
            <a:r>
              <a:rPr lang="en-US" altLang="x-none" sz="1400" dirty="0">
                <a:latin typeface="Arial" charset="0"/>
              </a:rPr>
              <a:t>- </a:t>
            </a:r>
            <a:r>
              <a:rPr lang="en-US" altLang="x-none" sz="1400" b="1" dirty="0">
                <a:latin typeface="Arial" charset="0"/>
              </a:rPr>
              <a:t>10</a:t>
            </a:r>
          </a:p>
        </p:txBody>
      </p:sp>
      <p:sp>
        <p:nvSpPr>
          <p:cNvPr id="9" name="Text Box 11"/>
          <p:cNvSpPr txBox="1">
            <a:spLocks noChangeArrowheads="1"/>
          </p:cNvSpPr>
          <p:nvPr/>
        </p:nvSpPr>
        <p:spPr bwMode="auto">
          <a:xfrm>
            <a:off x="7311459" y="3940221"/>
            <a:ext cx="398916"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- 11</a:t>
            </a:r>
          </a:p>
          <a:p>
            <a:pPr eaLnBrk="1" hangingPunct="1">
              <a:lnSpc>
                <a:spcPct val="95000"/>
              </a:lnSpc>
            </a:pPr>
            <a:r>
              <a:rPr lang="en-US" altLang="x-none" sz="1400" dirty="0">
                <a:latin typeface="Arial" charset="0"/>
              </a:rPr>
              <a:t>- 11</a:t>
            </a:r>
          </a:p>
          <a:p>
            <a:pPr eaLnBrk="1" hangingPunct="1">
              <a:lnSpc>
                <a:spcPct val="95000"/>
              </a:lnSpc>
            </a:pPr>
            <a:r>
              <a:rPr lang="en-US" altLang="x-none" sz="1400" dirty="0">
                <a:latin typeface="Arial" charset="0"/>
              </a:rPr>
              <a:t>- 11</a:t>
            </a:r>
          </a:p>
        </p:txBody>
      </p:sp>
      <p:sp>
        <p:nvSpPr>
          <p:cNvPr id="10" name="Text Box 12"/>
          <p:cNvSpPr txBox="1">
            <a:spLocks noChangeArrowheads="1"/>
          </p:cNvSpPr>
          <p:nvPr/>
        </p:nvSpPr>
        <p:spPr bwMode="auto">
          <a:xfrm>
            <a:off x="7648916" y="3940221"/>
            <a:ext cx="398916"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- 7</a:t>
            </a:r>
          </a:p>
          <a:p>
            <a:pPr eaLnBrk="1" hangingPunct="1">
              <a:lnSpc>
                <a:spcPct val="95000"/>
              </a:lnSpc>
            </a:pPr>
            <a:r>
              <a:rPr lang="en-US" altLang="x-none" sz="1400" dirty="0">
                <a:latin typeface="Arial" charset="0"/>
              </a:rPr>
              <a:t>- </a:t>
            </a:r>
            <a:r>
              <a:rPr lang="en-US" altLang="x-none" sz="1400" b="1" dirty="0">
                <a:latin typeface="Arial" charset="0"/>
              </a:rPr>
              <a:t>11</a:t>
            </a:r>
            <a:endParaRPr lang="en-US" altLang="x-none" sz="1400" dirty="0">
              <a:latin typeface="Arial" charset="0"/>
            </a:endParaRPr>
          </a:p>
          <a:p>
            <a:pPr eaLnBrk="1" hangingPunct="1">
              <a:lnSpc>
                <a:spcPct val="95000"/>
              </a:lnSpc>
            </a:pPr>
            <a:r>
              <a:rPr lang="en-US" altLang="x-none" sz="1400" dirty="0">
                <a:latin typeface="Arial" charset="0"/>
              </a:rPr>
              <a:t>- </a:t>
            </a:r>
            <a:r>
              <a:rPr lang="en-US" altLang="x-none" sz="1400" b="1" dirty="0">
                <a:latin typeface="Arial" charset="0"/>
              </a:rPr>
              <a:t>11</a:t>
            </a:r>
          </a:p>
        </p:txBody>
      </p:sp>
      <p:sp>
        <p:nvSpPr>
          <p:cNvPr id="11" name="Text Box 13"/>
          <p:cNvSpPr txBox="1">
            <a:spLocks noChangeArrowheads="1"/>
          </p:cNvSpPr>
          <p:nvPr/>
        </p:nvSpPr>
        <p:spPr bwMode="auto">
          <a:xfrm>
            <a:off x="7992949" y="3929553"/>
            <a:ext cx="363084"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- 11</a:t>
            </a:r>
          </a:p>
          <a:p>
            <a:pPr eaLnBrk="1" hangingPunct="1">
              <a:lnSpc>
                <a:spcPct val="95000"/>
              </a:lnSpc>
            </a:pPr>
            <a:r>
              <a:rPr lang="en-US" altLang="x-none" sz="1400" dirty="0">
                <a:latin typeface="Arial" charset="0"/>
              </a:rPr>
              <a:t>- 11</a:t>
            </a:r>
          </a:p>
          <a:p>
            <a:pPr eaLnBrk="1" hangingPunct="1">
              <a:lnSpc>
                <a:spcPct val="95000"/>
              </a:lnSpc>
            </a:pPr>
            <a:r>
              <a:rPr lang="en-US" altLang="x-none" sz="1400" dirty="0">
                <a:latin typeface="Arial" charset="0"/>
              </a:rPr>
              <a:t>- 11</a:t>
            </a:r>
          </a:p>
        </p:txBody>
      </p:sp>
      <p:sp>
        <p:nvSpPr>
          <p:cNvPr id="12" name="Text Box 14"/>
          <p:cNvSpPr txBox="1">
            <a:spLocks noChangeArrowheads="1"/>
          </p:cNvSpPr>
          <p:nvPr/>
        </p:nvSpPr>
        <p:spPr bwMode="auto">
          <a:xfrm>
            <a:off x="8330406" y="3918885"/>
            <a:ext cx="504372"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a:latin typeface="Arial" charset="0"/>
              </a:rPr>
              <a:t>- 20</a:t>
            </a:r>
          </a:p>
          <a:p>
            <a:pPr eaLnBrk="1" hangingPunct="1">
              <a:lnSpc>
                <a:spcPct val="95000"/>
              </a:lnSpc>
            </a:pPr>
            <a:r>
              <a:rPr lang="en-US" altLang="x-none" sz="1400" dirty="0">
                <a:latin typeface="Arial" charset="0"/>
              </a:rPr>
              <a:t>- 20</a:t>
            </a:r>
          </a:p>
          <a:p>
            <a:pPr eaLnBrk="1" hangingPunct="1">
              <a:lnSpc>
                <a:spcPct val="95000"/>
              </a:lnSpc>
            </a:pPr>
            <a:r>
              <a:rPr lang="en-US" altLang="x-none" sz="1400" dirty="0">
                <a:latin typeface="Arial" charset="0"/>
              </a:rPr>
              <a:t>- </a:t>
            </a:r>
            <a:r>
              <a:rPr lang="en-US" altLang="x-none" sz="1400" b="1" dirty="0">
                <a:latin typeface="Arial" charset="0"/>
              </a:rPr>
              <a:t>2</a:t>
            </a:r>
          </a:p>
        </p:txBody>
      </p:sp>
      <p:sp>
        <p:nvSpPr>
          <p:cNvPr id="13" name="Text Box 15"/>
          <p:cNvSpPr txBox="1">
            <a:spLocks noChangeArrowheads="1"/>
          </p:cNvSpPr>
          <p:nvPr/>
        </p:nvSpPr>
        <p:spPr bwMode="auto">
          <a:xfrm>
            <a:off x="8700066" y="3906812"/>
            <a:ext cx="762000"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400" dirty="0">
                <a:latin typeface="Arial" charset="0"/>
              </a:rPr>
              <a:t>- 3</a:t>
            </a:r>
          </a:p>
          <a:p>
            <a:pPr eaLnBrk="1" hangingPunct="1">
              <a:lnSpc>
                <a:spcPct val="95000"/>
              </a:lnSpc>
            </a:pPr>
            <a:r>
              <a:rPr lang="en-US" altLang="x-none" sz="1400" dirty="0">
                <a:latin typeface="Arial" charset="0"/>
              </a:rPr>
              <a:t>- 3</a:t>
            </a:r>
          </a:p>
          <a:p>
            <a:pPr eaLnBrk="1" hangingPunct="1">
              <a:lnSpc>
                <a:spcPct val="95000"/>
              </a:lnSpc>
            </a:pPr>
            <a:r>
              <a:rPr lang="en-US" altLang="x-none" sz="1400" dirty="0">
                <a:latin typeface="Arial" charset="0"/>
              </a:rPr>
              <a:t>- 3</a:t>
            </a:r>
          </a:p>
        </p:txBody>
      </p:sp>
      <p:sp>
        <p:nvSpPr>
          <p:cNvPr id="14" name="Text Box 16"/>
          <p:cNvSpPr txBox="1">
            <a:spLocks noChangeArrowheads="1"/>
          </p:cNvSpPr>
          <p:nvPr/>
        </p:nvSpPr>
        <p:spPr bwMode="auto">
          <a:xfrm>
            <a:off x="877094" y="3586279"/>
            <a:ext cx="2508250" cy="40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algn="ctr" eaLnBrk="1" hangingPunct="1">
              <a:lnSpc>
                <a:spcPct val="95000"/>
              </a:lnSpc>
            </a:pPr>
            <a:r>
              <a:rPr lang="en-US" altLang="x-none" sz="1400">
                <a:latin typeface="Trebuchet MS" charset="0"/>
              </a:rPr>
              <a:t>Bacterial </a:t>
            </a:r>
            <a:endParaRPr lang="en-US" altLang="x-none" sz="1400">
              <a:latin typeface="Times New Roman" charset="0"/>
            </a:endParaRPr>
          </a:p>
          <a:p>
            <a:pPr algn="ctr" eaLnBrk="1" hangingPunct="1">
              <a:lnSpc>
                <a:spcPct val="95000"/>
              </a:lnSpc>
            </a:pPr>
            <a:r>
              <a:rPr lang="en-US" altLang="x-none" sz="1400" dirty="0">
                <a:latin typeface="Trebuchet MS" charset="0"/>
              </a:rPr>
              <a:t>chromosome</a:t>
            </a:r>
          </a:p>
        </p:txBody>
      </p:sp>
      <p:sp>
        <p:nvSpPr>
          <p:cNvPr id="15" name="Text Box 2"/>
          <p:cNvSpPr txBox="1">
            <a:spLocks noChangeArrowheads="1"/>
          </p:cNvSpPr>
          <p:nvPr/>
        </p:nvSpPr>
        <p:spPr bwMode="auto">
          <a:xfrm>
            <a:off x="0" y="857251"/>
            <a:ext cx="7086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r>
              <a:rPr lang="en-US" altLang="x-none" sz="1400" b="1">
                <a:latin typeface="Arial" charset="0"/>
              </a:rPr>
              <a:t>MLST</a:t>
            </a:r>
          </a:p>
        </p:txBody>
      </p:sp>
      <p:sp>
        <p:nvSpPr>
          <p:cNvPr id="16" name="Title 1"/>
          <p:cNvSpPr>
            <a:spLocks noGrp="1"/>
          </p:cNvSpPr>
          <p:nvPr>
            <p:ph type="title"/>
          </p:nvPr>
        </p:nvSpPr>
        <p:spPr>
          <a:xfrm>
            <a:off x="605178" y="107113"/>
            <a:ext cx="8229600" cy="939546"/>
          </a:xfrm>
        </p:spPr>
        <p:txBody>
          <a:bodyPr>
            <a:normAutofit fontScale="90000"/>
          </a:bodyPr>
          <a:lstStyle/>
          <a:p>
            <a:r>
              <a:rPr lang="en-US" dirty="0" err="1" smtClean="0"/>
              <a:t>MultiLocus</a:t>
            </a:r>
            <a:r>
              <a:rPr lang="en-US" dirty="0" smtClean="0"/>
              <a:t> Sequence Typing (MLST)</a:t>
            </a:r>
            <a:endParaRPr lang="en-US" dirty="0"/>
          </a:p>
        </p:txBody>
      </p:sp>
    </p:spTree>
    <p:extLst>
      <p:ext uri="{BB962C8B-B14F-4D97-AF65-F5344CB8AC3E}">
        <p14:creationId xmlns:p14="http://schemas.microsoft.com/office/powerpoint/2010/main" val="1576306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reads to </a:t>
            </a:r>
            <a:r>
              <a:rPr lang="en-US" dirty="0" err="1" smtClean="0"/>
              <a:t>contigs</a:t>
            </a:r>
            <a:endParaRPr lang="en-US" dirty="0"/>
          </a:p>
        </p:txBody>
      </p:sp>
      <p:sp>
        <p:nvSpPr>
          <p:cNvPr id="4" name="TextBox 3"/>
          <p:cNvSpPr txBox="1"/>
          <p:nvPr/>
        </p:nvSpPr>
        <p:spPr>
          <a:xfrm>
            <a:off x="180643" y="6488668"/>
            <a:ext cx="3661002" cy="369332"/>
          </a:xfrm>
          <a:prstGeom prst="rect">
            <a:avLst/>
          </a:prstGeom>
          <a:noFill/>
        </p:spPr>
        <p:txBody>
          <a:bodyPr wrap="none" rtlCol="0">
            <a:spAutoFit/>
          </a:bodyPr>
          <a:lstStyle/>
          <a:p>
            <a:r>
              <a:rPr lang="en-US" dirty="0" err="1" smtClean="0"/>
              <a:t>Monya</a:t>
            </a:r>
            <a:r>
              <a:rPr lang="en-US" dirty="0" smtClean="0"/>
              <a:t> Baker, Nature Methods, 2012</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1270" y="1649195"/>
            <a:ext cx="3327045" cy="4401403"/>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3395" y="1649195"/>
            <a:ext cx="3655061" cy="5208805"/>
          </a:xfrm>
          <a:prstGeom prst="rect">
            <a:avLst/>
          </a:prstGeom>
        </p:spPr>
      </p:pic>
    </p:spTree>
    <p:extLst>
      <p:ext uri="{BB962C8B-B14F-4D97-AF65-F5344CB8AC3E}">
        <p14:creationId xmlns:p14="http://schemas.microsoft.com/office/powerpoint/2010/main" val="629146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smtClean="0"/>
              <a:t>assembly problems</a:t>
            </a:r>
            <a:endParaRPr lang="en-US" dirty="0"/>
          </a:p>
        </p:txBody>
      </p:sp>
      <p:sp>
        <p:nvSpPr>
          <p:cNvPr id="4" name="TextBox 3"/>
          <p:cNvSpPr txBox="1"/>
          <p:nvPr/>
        </p:nvSpPr>
        <p:spPr>
          <a:xfrm>
            <a:off x="231913" y="1631627"/>
            <a:ext cx="5479385" cy="369332"/>
          </a:xfrm>
          <a:prstGeom prst="rect">
            <a:avLst/>
          </a:prstGeom>
          <a:noFill/>
        </p:spPr>
        <p:txBody>
          <a:bodyPr wrap="none" rtlCol="0">
            <a:spAutoFit/>
          </a:bodyPr>
          <a:lstStyle/>
          <a:p>
            <a:r>
              <a:rPr lang="en-US" i="1" dirty="0" smtClean="0"/>
              <a:t>De novo </a:t>
            </a:r>
            <a:r>
              <a:rPr lang="en-US" dirty="0" smtClean="0"/>
              <a:t>assembler can introduce errors in the assembly </a:t>
            </a:r>
            <a:endParaRPr lang="en-US" dirty="0"/>
          </a:p>
        </p:txBody>
      </p:sp>
      <p:sp>
        <p:nvSpPr>
          <p:cNvPr id="5" name="Rectangle 4"/>
          <p:cNvSpPr/>
          <p:nvPr/>
        </p:nvSpPr>
        <p:spPr>
          <a:xfrm>
            <a:off x="231913" y="5968305"/>
            <a:ext cx="6400800" cy="369332"/>
          </a:xfrm>
          <a:prstGeom prst="rect">
            <a:avLst/>
          </a:prstGeom>
        </p:spPr>
        <p:txBody>
          <a:bodyPr wrap="square">
            <a:spAutoFit/>
          </a:bodyPr>
          <a:lstStyle/>
          <a:p>
            <a:r>
              <a:rPr lang="en-US" dirty="0"/>
              <a:t>79 reads (expected errors: 0.02; at least Q30 98.7%): 72 G and 7 A</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939" y="2065610"/>
            <a:ext cx="6082748" cy="3926627"/>
          </a:xfrm>
          <a:prstGeom prst="rect">
            <a:avLst/>
          </a:prstGeom>
        </p:spPr>
      </p:pic>
      <p:sp>
        <p:nvSpPr>
          <p:cNvPr id="8" name="TextBox 7"/>
          <p:cNvSpPr txBox="1"/>
          <p:nvPr/>
        </p:nvSpPr>
        <p:spPr>
          <a:xfrm>
            <a:off x="6729664" y="1696278"/>
            <a:ext cx="1014637" cy="369332"/>
          </a:xfrm>
          <a:prstGeom prst="rect">
            <a:avLst/>
          </a:prstGeom>
          <a:noFill/>
        </p:spPr>
        <p:txBody>
          <a:bodyPr wrap="none" rtlCol="0">
            <a:spAutoFit/>
          </a:bodyPr>
          <a:lstStyle/>
          <a:p>
            <a:r>
              <a:rPr lang="en-US" b="1" smtClean="0"/>
              <a:t>SPADes</a:t>
            </a:r>
            <a:r>
              <a:rPr lang="en-US" b="1" dirty="0" smtClean="0"/>
              <a:t> </a:t>
            </a:r>
            <a:endParaRPr lang="en-US" b="1" dirty="0"/>
          </a:p>
        </p:txBody>
      </p:sp>
      <p:sp>
        <p:nvSpPr>
          <p:cNvPr id="10" name="Rectangle 9"/>
          <p:cNvSpPr/>
          <p:nvPr/>
        </p:nvSpPr>
        <p:spPr>
          <a:xfrm>
            <a:off x="6729664" y="3380463"/>
            <a:ext cx="2325701" cy="307777"/>
          </a:xfrm>
          <a:prstGeom prst="rect">
            <a:avLst/>
          </a:prstGeom>
        </p:spPr>
        <p:txBody>
          <a:bodyPr wrap="none">
            <a:spAutoFit/>
          </a:bodyPr>
          <a:lstStyle/>
          <a:p>
            <a:r>
              <a:rPr lang="en-US" sz="1400" dirty="0"/>
              <a:t>http://</a:t>
            </a:r>
            <a:r>
              <a:rPr lang="en-US" sz="1400" dirty="0" err="1"/>
              <a:t>bioinf.spbau.ru</a:t>
            </a:r>
            <a:r>
              <a:rPr lang="en-US" sz="1400" dirty="0"/>
              <a:t>/spades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28506" y="2071943"/>
            <a:ext cx="1008874" cy="1102379"/>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64572" y="3688240"/>
            <a:ext cx="2268528" cy="2821552"/>
          </a:xfrm>
          <a:prstGeom prst="rect">
            <a:avLst/>
          </a:prstGeom>
        </p:spPr>
      </p:pic>
      <p:sp>
        <p:nvSpPr>
          <p:cNvPr id="14" name="Rectangle 13"/>
          <p:cNvSpPr/>
          <p:nvPr/>
        </p:nvSpPr>
        <p:spPr>
          <a:xfrm>
            <a:off x="3965379" y="6561088"/>
            <a:ext cx="5089985" cy="369332"/>
          </a:xfrm>
          <a:prstGeom prst="rect">
            <a:avLst/>
          </a:prstGeom>
        </p:spPr>
        <p:txBody>
          <a:bodyPr wrap="square">
            <a:spAutoFit/>
          </a:bodyPr>
          <a:lstStyle/>
          <a:p>
            <a:r>
              <a:rPr lang="en-US" dirty="0"/>
              <a:t>http://</a:t>
            </a:r>
            <a:r>
              <a:rPr lang="en-US" dirty="0" err="1"/>
              <a:t>software.broadinstitute.org</a:t>
            </a:r>
            <a:r>
              <a:rPr lang="en-US" dirty="0"/>
              <a:t>/software/</a:t>
            </a:r>
            <a:r>
              <a:rPr lang="en-US" dirty="0" err="1"/>
              <a:t>pilon</a:t>
            </a:r>
            <a:r>
              <a:rPr lang="en-US" dirty="0"/>
              <a:t>/</a:t>
            </a:r>
          </a:p>
        </p:txBody>
      </p:sp>
    </p:spTree>
    <p:extLst>
      <p:ext uri="{BB962C8B-B14F-4D97-AF65-F5344CB8AC3E}">
        <p14:creationId xmlns:p14="http://schemas.microsoft.com/office/powerpoint/2010/main" val="1580194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accent1">
                    <a:satMod val="150000"/>
                  </a:schemeClr>
                </a:solidFill>
              </a:rPr>
              <a:t>Gene-by-gene approaches</a:t>
            </a:r>
            <a:endParaRPr lang="en-US" dirty="0">
              <a:solidFill>
                <a:schemeClr val="accent1">
                  <a:satMod val="150000"/>
                </a:schemeClr>
              </a:solidFill>
            </a:endParaRPr>
          </a:p>
        </p:txBody>
      </p:sp>
      <p:sp>
        <p:nvSpPr>
          <p:cNvPr id="4" name="Can 3"/>
          <p:cNvSpPr>
            <a:spLocks noChangeArrowheads="1"/>
          </p:cNvSpPr>
          <p:nvPr/>
        </p:nvSpPr>
        <p:spPr bwMode="auto">
          <a:xfrm>
            <a:off x="7649932" y="3630237"/>
            <a:ext cx="977900" cy="1036637"/>
          </a:xfrm>
          <a:prstGeom prst="can">
            <a:avLst>
              <a:gd name="adj" fmla="val 25000"/>
            </a:avLst>
          </a:prstGeom>
          <a:solidFill>
            <a:srgbClr val="FFFF00"/>
          </a:solidFill>
          <a:ln w="22225" cap="rnd">
            <a:solidFill>
              <a:schemeClr val="tx1"/>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2771" name="TextBox 3"/>
          <p:cNvSpPr txBox="1">
            <a:spLocks noChangeArrowheads="1"/>
          </p:cNvSpPr>
          <p:nvPr/>
        </p:nvSpPr>
        <p:spPr bwMode="auto">
          <a:xfrm>
            <a:off x="7390582" y="2061077"/>
            <a:ext cx="149660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1600" dirty="0">
                <a:latin typeface="Arial Narrow" charset="0"/>
                <a:ea typeface="ＭＳ Ｐゴシック" charset="-128"/>
                <a:cs typeface="ＭＳ Ｐゴシック" charset="-128"/>
              </a:rPr>
              <a:t>Central nomenclature server:</a:t>
            </a:r>
          </a:p>
          <a:p>
            <a:pPr eaLnBrk="1" hangingPunct="1"/>
            <a:r>
              <a:rPr lang="en-US" altLang="x-none" sz="1600" dirty="0">
                <a:latin typeface="Arial Narrow" charset="0"/>
                <a:ea typeface="ＭＳ Ｐゴシック" charset="-128"/>
                <a:cs typeface="ＭＳ Ｐゴシック" charset="-128"/>
              </a:rPr>
              <a:t>Schemas, Allele definitions and identifiers</a:t>
            </a:r>
          </a:p>
        </p:txBody>
      </p:sp>
      <p:sp>
        <p:nvSpPr>
          <p:cNvPr id="32796" name="TextBox 51"/>
          <p:cNvSpPr txBox="1">
            <a:spLocks noChangeArrowheads="1"/>
          </p:cNvSpPr>
          <p:nvPr/>
        </p:nvSpPr>
        <p:spPr bwMode="auto">
          <a:xfrm>
            <a:off x="271265" y="2813011"/>
            <a:ext cx="52562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smtClean="0">
                <a:latin typeface="Arial Narrow" charset="0"/>
                <a:ea typeface="ＭＳ Ｐゴシック" charset="-128"/>
                <a:cs typeface="ＭＳ Ｐゴシック" charset="-128"/>
              </a:rPr>
              <a:t>Draft genome </a:t>
            </a:r>
          </a:p>
          <a:p>
            <a:pPr eaLnBrk="1" hangingPunct="1"/>
            <a:r>
              <a:rPr lang="en-US" altLang="x-none" dirty="0" smtClean="0">
                <a:latin typeface="Arial Narrow" charset="0"/>
                <a:ea typeface="ＭＳ Ｐゴシック" charset="-128"/>
                <a:cs typeface="ＭＳ Ｐゴシック" charset="-128"/>
              </a:rPr>
              <a:t>(</a:t>
            </a:r>
            <a:r>
              <a:rPr lang="en-US" altLang="x-none" dirty="0" err="1" smtClean="0">
                <a:latin typeface="Arial Narrow" charset="0"/>
                <a:ea typeface="ＭＳ Ｐゴシック" charset="-128"/>
                <a:cs typeface="ＭＳ Ｐゴシック" charset="-128"/>
              </a:rPr>
              <a:t>Contigs</a:t>
            </a:r>
            <a:r>
              <a:rPr lang="en-US" altLang="x-none" dirty="0" smtClean="0">
                <a:latin typeface="Arial Narrow" charset="0"/>
                <a:ea typeface="ＭＳ Ｐゴシック" charset="-128"/>
                <a:cs typeface="ＭＳ Ｐゴシック" charset="-128"/>
              </a:rPr>
              <a:t>)</a:t>
            </a:r>
            <a:endParaRPr lang="en-US" altLang="x-none" dirty="0">
              <a:latin typeface="Arial Narrow" charset="0"/>
              <a:ea typeface="ＭＳ Ｐゴシック" charset="-128"/>
              <a:cs typeface="ＭＳ Ｐゴシック" charset="-128"/>
            </a:endParaRPr>
          </a:p>
        </p:txBody>
      </p:sp>
      <p:sp>
        <p:nvSpPr>
          <p:cNvPr id="32797" name="TextBox 52"/>
          <p:cNvSpPr txBox="1">
            <a:spLocks noChangeArrowheads="1"/>
          </p:cNvSpPr>
          <p:nvPr/>
        </p:nvSpPr>
        <p:spPr bwMode="auto">
          <a:xfrm>
            <a:off x="3440942" y="1624943"/>
            <a:ext cx="370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smtClean="0">
                <a:latin typeface="Arial Narrow" charset="0"/>
                <a:ea typeface="ＭＳ Ｐゴシック" charset="-128"/>
                <a:cs typeface="ＭＳ Ｐゴシック" charset="-128"/>
              </a:rPr>
              <a:t>Core Genome / Whole Genome Schema  </a:t>
            </a:r>
            <a:endParaRPr lang="en-US" altLang="x-none" dirty="0">
              <a:latin typeface="Arial Narrow" charset="0"/>
              <a:ea typeface="ＭＳ Ｐゴシック" charset="-128"/>
              <a:cs typeface="ＭＳ Ｐゴシック" charset="-128"/>
            </a:endParaRPr>
          </a:p>
        </p:txBody>
      </p:sp>
      <p:sp>
        <p:nvSpPr>
          <p:cNvPr id="33" name="Left Arrow 32"/>
          <p:cNvSpPr>
            <a:spLocks noChangeArrowheads="1"/>
          </p:cNvSpPr>
          <p:nvPr/>
        </p:nvSpPr>
        <p:spPr bwMode="auto">
          <a:xfrm rot="10800000">
            <a:off x="1584325" y="2127389"/>
            <a:ext cx="1755432" cy="371475"/>
          </a:xfrm>
          <a:prstGeom prst="leftArrow">
            <a:avLst>
              <a:gd name="adj1" fmla="val 50000"/>
              <a:gd name="adj2" fmla="val 50174"/>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4" name="Right Arrow 33"/>
          <p:cNvSpPr>
            <a:spLocks noChangeArrowheads="1"/>
          </p:cNvSpPr>
          <p:nvPr/>
        </p:nvSpPr>
        <p:spPr bwMode="auto">
          <a:xfrm rot="5400000">
            <a:off x="4811003" y="3951721"/>
            <a:ext cx="1058862" cy="423863"/>
          </a:xfrm>
          <a:prstGeom prst="rightArrow">
            <a:avLst>
              <a:gd name="adj1" fmla="val 50000"/>
              <a:gd name="adj2" fmla="val 49870"/>
            </a:avLst>
          </a:prstGeom>
          <a:gradFill rotWithShape="1">
            <a:gsLst>
              <a:gs pos="0">
                <a:srgbClr val="FFBF00"/>
              </a:gs>
              <a:gs pos="45000">
                <a:srgbClr val="F1A300"/>
              </a:gs>
              <a:gs pos="100000">
                <a:srgbClr val="CC8900"/>
              </a:gs>
            </a:gsLst>
            <a:lin ang="5400000"/>
          </a:gradFill>
          <a:ln w="6350" cap="rnd">
            <a:solidFill>
              <a:srgbClr val="F0AC00"/>
            </a:solidFill>
            <a:miter lim="800000"/>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32800" name="TextBox 22"/>
          <p:cNvSpPr txBox="1">
            <a:spLocks noChangeArrowheads="1"/>
          </p:cNvSpPr>
          <p:nvPr/>
        </p:nvSpPr>
        <p:spPr bwMode="auto">
          <a:xfrm>
            <a:off x="4094318" y="4743243"/>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400">
                <a:latin typeface="Arial Narrow" charset="0"/>
                <a:ea typeface="ＭＳ Ｐゴシック" charset="-128"/>
                <a:cs typeface="ＭＳ Ｐゴシック" charset="-128"/>
              </a:rPr>
              <a:t>Output : Allelic Profile</a:t>
            </a:r>
          </a:p>
        </p:txBody>
      </p:sp>
      <p:sp>
        <p:nvSpPr>
          <p:cNvPr id="36" name="TextBox 35"/>
          <p:cNvSpPr txBox="1"/>
          <p:nvPr/>
        </p:nvSpPr>
        <p:spPr>
          <a:xfrm>
            <a:off x="271265" y="4549676"/>
            <a:ext cx="5442148" cy="2308324"/>
          </a:xfrm>
          <a:prstGeom prst="rect">
            <a:avLst/>
          </a:prstGeom>
          <a:noFill/>
        </p:spPr>
        <p:txBody>
          <a:bodyPr wrap="square">
            <a:spAutoFit/>
          </a:bodyPr>
          <a:lstStyle/>
          <a:p>
            <a:pPr eaLnBrk="1" fontAlgn="auto" hangingPunct="1">
              <a:spcBef>
                <a:spcPts val="0"/>
              </a:spcBef>
              <a:spcAft>
                <a:spcPts val="0"/>
              </a:spcAft>
              <a:defRPr/>
            </a:pPr>
            <a:r>
              <a:rPr lang="en-US" b="1" dirty="0">
                <a:latin typeface="+mn-lt"/>
              </a:rPr>
              <a:t>Gene-by-gene approaches:</a:t>
            </a:r>
          </a:p>
          <a:p>
            <a:pPr eaLnBrk="1" fontAlgn="auto" hangingPunct="1">
              <a:spcBef>
                <a:spcPts val="0"/>
              </a:spcBef>
              <a:spcAft>
                <a:spcPts val="0"/>
              </a:spcAft>
              <a:defRPr/>
            </a:pPr>
            <a:endParaRPr lang="en-US" dirty="0">
              <a:latin typeface="+mn-lt"/>
            </a:endParaRPr>
          </a:p>
          <a:p>
            <a:pPr marL="285750" indent="-285750" eaLnBrk="1" fontAlgn="auto" hangingPunct="1">
              <a:spcBef>
                <a:spcPts val="0"/>
              </a:spcBef>
              <a:spcAft>
                <a:spcPts val="0"/>
              </a:spcAft>
              <a:buFont typeface="Arial"/>
              <a:buChar char="•"/>
              <a:defRPr/>
            </a:pPr>
            <a:r>
              <a:rPr lang="en-US" dirty="0">
                <a:latin typeface="+mn-lt"/>
              </a:rPr>
              <a:t>No need for reference strain</a:t>
            </a:r>
          </a:p>
          <a:p>
            <a:pPr marL="285750" indent="-285750" eaLnBrk="1" fontAlgn="auto" hangingPunct="1">
              <a:spcBef>
                <a:spcPts val="0"/>
              </a:spcBef>
              <a:spcAft>
                <a:spcPts val="0"/>
              </a:spcAft>
              <a:buFont typeface="Arial"/>
              <a:buChar char="•"/>
              <a:defRPr/>
            </a:pPr>
            <a:r>
              <a:rPr lang="en-US" dirty="0">
                <a:latin typeface="+mn-lt"/>
              </a:rPr>
              <a:t>Buffers recombination effect</a:t>
            </a:r>
          </a:p>
          <a:p>
            <a:pPr marL="285750" indent="-285750" eaLnBrk="1" fontAlgn="auto" hangingPunct="1">
              <a:spcBef>
                <a:spcPts val="0"/>
              </a:spcBef>
              <a:spcAft>
                <a:spcPts val="0"/>
              </a:spcAft>
              <a:buFont typeface="Arial"/>
              <a:buChar char="•"/>
              <a:defRPr/>
            </a:pPr>
            <a:r>
              <a:rPr lang="en-US" dirty="0">
                <a:latin typeface="+mn-lt"/>
              </a:rPr>
              <a:t>Simpler to create a nomenclature</a:t>
            </a:r>
          </a:p>
          <a:p>
            <a:pPr marL="285750" indent="-285750" eaLnBrk="1" fontAlgn="auto" hangingPunct="1">
              <a:spcBef>
                <a:spcPts val="0"/>
              </a:spcBef>
              <a:spcAft>
                <a:spcPts val="0"/>
              </a:spcAft>
              <a:buFont typeface="Arial"/>
              <a:buChar char="•"/>
              <a:defRPr/>
            </a:pPr>
            <a:r>
              <a:rPr lang="en-US" dirty="0">
                <a:latin typeface="+mn-lt"/>
              </a:rPr>
              <a:t>Population structure of non-monomorphic species</a:t>
            </a:r>
          </a:p>
          <a:p>
            <a:pPr marL="285750" indent="-285750" eaLnBrk="1" fontAlgn="auto" hangingPunct="1">
              <a:spcBef>
                <a:spcPts val="0"/>
              </a:spcBef>
              <a:spcAft>
                <a:spcPts val="0"/>
              </a:spcAft>
              <a:buFont typeface="Arial"/>
              <a:buChar char="•"/>
              <a:defRPr/>
            </a:pPr>
            <a:r>
              <a:rPr lang="en-US" dirty="0" smtClean="0">
                <a:latin typeface="+mn-lt"/>
              </a:rPr>
              <a:t>Whole Genome / Core Genome MLST </a:t>
            </a:r>
            <a:endParaRPr lang="en-US" dirty="0">
              <a:latin typeface="+mn-lt"/>
            </a:endParaRPr>
          </a:p>
          <a:p>
            <a:pPr eaLnBrk="1" fontAlgn="auto" hangingPunct="1">
              <a:spcBef>
                <a:spcPts val="0"/>
              </a:spcBef>
              <a:spcAft>
                <a:spcPts val="0"/>
              </a:spcAft>
              <a:defRPr/>
            </a:pPr>
            <a:r>
              <a:rPr lang="en-US" dirty="0">
                <a:latin typeface="+mn-lt"/>
              </a:rPr>
              <a:t> </a:t>
            </a:r>
          </a:p>
        </p:txBody>
      </p:sp>
      <p:sp>
        <p:nvSpPr>
          <p:cNvPr id="37" name="Folded Corner 36"/>
          <p:cNvSpPr>
            <a:spLocks noChangeArrowheads="1"/>
          </p:cNvSpPr>
          <p:nvPr/>
        </p:nvSpPr>
        <p:spPr bwMode="auto">
          <a:xfrm>
            <a:off x="343127" y="1886844"/>
            <a:ext cx="927100" cy="762000"/>
          </a:xfrm>
          <a:prstGeom prst="foldedCorner">
            <a:avLst>
              <a:gd name="adj" fmla="val 16667"/>
            </a:avLst>
          </a:prstGeom>
          <a:solidFill>
            <a:srgbClr val="FFFF00"/>
          </a:solidFill>
          <a:ln w="6350" cap="rnd">
            <a:solidFill>
              <a:srgbClr val="F0AC00"/>
            </a:solidFill>
            <a:round/>
            <a:headEnd/>
            <a:tailEnd/>
          </a:ln>
          <a:effectLst>
            <a:outerShdw blurRad="39000" dist="254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101" name="Group 100"/>
          <p:cNvGrpSpPr/>
          <p:nvPr/>
        </p:nvGrpSpPr>
        <p:grpSpPr>
          <a:xfrm>
            <a:off x="4061419" y="2116950"/>
            <a:ext cx="2822150" cy="1425563"/>
            <a:chOff x="2161974" y="2103248"/>
            <a:chExt cx="5987672" cy="3130702"/>
          </a:xfrm>
        </p:grpSpPr>
        <p:sp>
          <p:nvSpPr>
            <p:cNvPr id="102" name="Rectangle 101"/>
            <p:cNvSpPr/>
            <p:nvPr/>
          </p:nvSpPr>
          <p:spPr>
            <a:xfrm>
              <a:off x="2169611"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03" name="Rectangle 102"/>
            <p:cNvSpPr/>
            <p:nvPr/>
          </p:nvSpPr>
          <p:spPr>
            <a:xfrm>
              <a:off x="6168172" y="4916423"/>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04" name="Rectangle 103"/>
            <p:cNvSpPr/>
            <p:nvPr/>
          </p:nvSpPr>
          <p:spPr>
            <a:xfrm>
              <a:off x="2732245"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5" name="Rectangle 104"/>
            <p:cNvSpPr/>
            <p:nvPr/>
          </p:nvSpPr>
          <p:spPr>
            <a:xfrm>
              <a:off x="6678456"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6" name="Rectangle 105"/>
            <p:cNvSpPr/>
            <p:nvPr/>
          </p:nvSpPr>
          <p:spPr>
            <a:xfrm>
              <a:off x="3385596"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7" name="Rectangle 106"/>
            <p:cNvSpPr/>
            <p:nvPr/>
          </p:nvSpPr>
          <p:spPr>
            <a:xfrm>
              <a:off x="7239445"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8" name="Rectangle 107"/>
            <p:cNvSpPr/>
            <p:nvPr/>
          </p:nvSpPr>
          <p:spPr>
            <a:xfrm>
              <a:off x="7736215"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9" name="Rectangle 108"/>
            <p:cNvSpPr/>
            <p:nvPr/>
          </p:nvSpPr>
          <p:spPr>
            <a:xfrm>
              <a:off x="3980075"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0" name="Rectangle 109"/>
            <p:cNvSpPr/>
            <p:nvPr/>
          </p:nvSpPr>
          <p:spPr>
            <a:xfrm>
              <a:off x="4544883" y="4916423"/>
              <a:ext cx="408227" cy="31752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800"/>
            </a:p>
          </p:txBody>
        </p:sp>
        <p:sp>
          <p:nvSpPr>
            <p:cNvPr id="111" name="Rectangle 110"/>
            <p:cNvSpPr/>
            <p:nvPr/>
          </p:nvSpPr>
          <p:spPr>
            <a:xfrm>
              <a:off x="5109695" y="491642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2" name="Rectangle 111"/>
            <p:cNvSpPr/>
            <p:nvPr/>
          </p:nvSpPr>
          <p:spPr>
            <a:xfrm>
              <a:off x="2161974" y="4434093"/>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13" name="Rectangle 112"/>
            <p:cNvSpPr/>
            <p:nvPr/>
          </p:nvSpPr>
          <p:spPr>
            <a:xfrm>
              <a:off x="2724608" y="443409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4" name="Rectangle 113"/>
            <p:cNvSpPr/>
            <p:nvPr/>
          </p:nvSpPr>
          <p:spPr>
            <a:xfrm>
              <a:off x="6670819" y="443409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5" name="Rectangle 114"/>
            <p:cNvSpPr/>
            <p:nvPr/>
          </p:nvSpPr>
          <p:spPr>
            <a:xfrm>
              <a:off x="3377959" y="443409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6" name="Rectangle 115"/>
            <p:cNvSpPr/>
            <p:nvPr/>
          </p:nvSpPr>
          <p:spPr>
            <a:xfrm>
              <a:off x="7231808" y="443409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7" name="Rectangle 116"/>
            <p:cNvSpPr/>
            <p:nvPr/>
          </p:nvSpPr>
          <p:spPr>
            <a:xfrm>
              <a:off x="3972438" y="4434093"/>
              <a:ext cx="408227" cy="31752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118" name="Rectangle 117"/>
            <p:cNvSpPr/>
            <p:nvPr/>
          </p:nvSpPr>
          <p:spPr>
            <a:xfrm>
              <a:off x="4537246" y="4434093"/>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19" name="Rectangle 118"/>
            <p:cNvSpPr/>
            <p:nvPr/>
          </p:nvSpPr>
          <p:spPr>
            <a:xfrm>
              <a:off x="5102058" y="4434093"/>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0" name="Rectangle 119"/>
            <p:cNvSpPr/>
            <p:nvPr/>
          </p:nvSpPr>
          <p:spPr>
            <a:xfrm>
              <a:off x="2169611"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1" name="Rectangle 120"/>
            <p:cNvSpPr/>
            <p:nvPr/>
          </p:nvSpPr>
          <p:spPr>
            <a:xfrm>
              <a:off x="6168172"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2" name="Rectangle 121"/>
            <p:cNvSpPr/>
            <p:nvPr/>
          </p:nvSpPr>
          <p:spPr>
            <a:xfrm>
              <a:off x="2732245" y="3987405"/>
              <a:ext cx="408227" cy="31752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800"/>
            </a:p>
          </p:txBody>
        </p:sp>
        <p:sp>
          <p:nvSpPr>
            <p:cNvPr id="123" name="Rectangle 122"/>
            <p:cNvSpPr/>
            <p:nvPr/>
          </p:nvSpPr>
          <p:spPr>
            <a:xfrm>
              <a:off x="6678456" y="3987405"/>
              <a:ext cx="408227" cy="3175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800"/>
            </a:p>
          </p:txBody>
        </p:sp>
        <p:sp>
          <p:nvSpPr>
            <p:cNvPr id="124" name="Rectangle 123"/>
            <p:cNvSpPr/>
            <p:nvPr/>
          </p:nvSpPr>
          <p:spPr>
            <a:xfrm>
              <a:off x="3385596" y="3987405"/>
              <a:ext cx="408227" cy="31752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125" name="Rectangle 124"/>
            <p:cNvSpPr/>
            <p:nvPr/>
          </p:nvSpPr>
          <p:spPr>
            <a:xfrm>
              <a:off x="7239445"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6" name="Rectangle 125"/>
            <p:cNvSpPr/>
            <p:nvPr/>
          </p:nvSpPr>
          <p:spPr>
            <a:xfrm>
              <a:off x="7736215" y="3987405"/>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27" name="Rectangle 126"/>
            <p:cNvSpPr/>
            <p:nvPr/>
          </p:nvSpPr>
          <p:spPr>
            <a:xfrm>
              <a:off x="3980075"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8" name="Rectangle 127"/>
            <p:cNvSpPr/>
            <p:nvPr/>
          </p:nvSpPr>
          <p:spPr>
            <a:xfrm>
              <a:off x="4544883"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29" name="Rectangle 128"/>
            <p:cNvSpPr/>
            <p:nvPr/>
          </p:nvSpPr>
          <p:spPr>
            <a:xfrm>
              <a:off x="5109695" y="3987405"/>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0" name="Rectangle 129"/>
            <p:cNvSpPr/>
            <p:nvPr/>
          </p:nvSpPr>
          <p:spPr>
            <a:xfrm>
              <a:off x="2174815" y="3557380"/>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31" name="Rectangle 130"/>
            <p:cNvSpPr/>
            <p:nvPr/>
          </p:nvSpPr>
          <p:spPr>
            <a:xfrm>
              <a:off x="2737449" y="355738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2" name="Rectangle 131"/>
            <p:cNvSpPr/>
            <p:nvPr/>
          </p:nvSpPr>
          <p:spPr>
            <a:xfrm>
              <a:off x="3390800" y="3557380"/>
              <a:ext cx="408227" cy="31752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133" name="Rectangle 132"/>
            <p:cNvSpPr/>
            <p:nvPr/>
          </p:nvSpPr>
          <p:spPr>
            <a:xfrm>
              <a:off x="7244649" y="3557380"/>
              <a:ext cx="408227" cy="31752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800"/>
            </a:p>
          </p:txBody>
        </p:sp>
        <p:sp>
          <p:nvSpPr>
            <p:cNvPr id="134" name="Rectangle 133"/>
            <p:cNvSpPr/>
            <p:nvPr/>
          </p:nvSpPr>
          <p:spPr>
            <a:xfrm>
              <a:off x="3985279" y="355738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5" name="Rectangle 134"/>
            <p:cNvSpPr/>
            <p:nvPr/>
          </p:nvSpPr>
          <p:spPr>
            <a:xfrm>
              <a:off x="4550087" y="3557380"/>
              <a:ext cx="408227" cy="31752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136" name="Rectangle 135"/>
            <p:cNvSpPr/>
            <p:nvPr/>
          </p:nvSpPr>
          <p:spPr>
            <a:xfrm>
              <a:off x="5114899" y="355738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7" name="Rectangle 136"/>
            <p:cNvSpPr/>
            <p:nvPr/>
          </p:nvSpPr>
          <p:spPr>
            <a:xfrm>
              <a:off x="2167178" y="307505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8" name="Rectangle 137"/>
            <p:cNvSpPr/>
            <p:nvPr/>
          </p:nvSpPr>
          <p:spPr>
            <a:xfrm>
              <a:off x="2729812" y="307505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9" name="Rectangle 138"/>
            <p:cNvSpPr/>
            <p:nvPr/>
          </p:nvSpPr>
          <p:spPr>
            <a:xfrm>
              <a:off x="6676023" y="3075050"/>
              <a:ext cx="408227" cy="31752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800"/>
            </a:p>
          </p:txBody>
        </p:sp>
        <p:sp>
          <p:nvSpPr>
            <p:cNvPr id="140" name="Rectangle 139"/>
            <p:cNvSpPr/>
            <p:nvPr/>
          </p:nvSpPr>
          <p:spPr>
            <a:xfrm>
              <a:off x="3383163" y="3075050"/>
              <a:ext cx="408227" cy="31752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141" name="Rectangle 140"/>
            <p:cNvSpPr/>
            <p:nvPr/>
          </p:nvSpPr>
          <p:spPr>
            <a:xfrm>
              <a:off x="7733782" y="307505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2" name="Rectangle 141"/>
            <p:cNvSpPr/>
            <p:nvPr/>
          </p:nvSpPr>
          <p:spPr>
            <a:xfrm>
              <a:off x="3977642" y="3075050"/>
              <a:ext cx="408227" cy="31752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143" name="Rectangle 142"/>
            <p:cNvSpPr/>
            <p:nvPr/>
          </p:nvSpPr>
          <p:spPr>
            <a:xfrm>
              <a:off x="4542450" y="307505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4" name="Rectangle 143"/>
            <p:cNvSpPr/>
            <p:nvPr/>
          </p:nvSpPr>
          <p:spPr>
            <a:xfrm>
              <a:off x="5107262" y="3075050"/>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5" name="Rectangle 144"/>
            <p:cNvSpPr/>
            <p:nvPr/>
          </p:nvSpPr>
          <p:spPr>
            <a:xfrm>
              <a:off x="2174815" y="2628362"/>
              <a:ext cx="408227" cy="3175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800"/>
            </a:p>
          </p:txBody>
        </p:sp>
        <p:sp>
          <p:nvSpPr>
            <p:cNvPr id="146" name="Rectangle 145"/>
            <p:cNvSpPr/>
            <p:nvPr/>
          </p:nvSpPr>
          <p:spPr>
            <a:xfrm>
              <a:off x="2737449" y="2628362"/>
              <a:ext cx="408227" cy="3175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800"/>
            </a:p>
          </p:txBody>
        </p:sp>
        <p:sp>
          <p:nvSpPr>
            <p:cNvPr id="147" name="Rectangle 146"/>
            <p:cNvSpPr/>
            <p:nvPr/>
          </p:nvSpPr>
          <p:spPr>
            <a:xfrm>
              <a:off x="6683660" y="2628362"/>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8" name="Rectangle 147"/>
            <p:cNvSpPr/>
            <p:nvPr/>
          </p:nvSpPr>
          <p:spPr>
            <a:xfrm>
              <a:off x="3390800" y="2628362"/>
              <a:ext cx="408227" cy="31752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800"/>
            </a:p>
          </p:txBody>
        </p:sp>
        <p:sp>
          <p:nvSpPr>
            <p:cNvPr id="149" name="Rectangle 148"/>
            <p:cNvSpPr/>
            <p:nvPr/>
          </p:nvSpPr>
          <p:spPr>
            <a:xfrm>
              <a:off x="7244649" y="2628362"/>
              <a:ext cx="408227" cy="3175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800"/>
            </a:p>
          </p:txBody>
        </p:sp>
        <p:sp>
          <p:nvSpPr>
            <p:cNvPr id="150" name="Rectangle 149"/>
            <p:cNvSpPr/>
            <p:nvPr/>
          </p:nvSpPr>
          <p:spPr>
            <a:xfrm>
              <a:off x="7741419" y="2628362"/>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1" name="Rectangle 150"/>
            <p:cNvSpPr/>
            <p:nvPr/>
          </p:nvSpPr>
          <p:spPr>
            <a:xfrm>
              <a:off x="3985279" y="2628362"/>
              <a:ext cx="408227" cy="317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2" name="Rectangle 151"/>
            <p:cNvSpPr/>
            <p:nvPr/>
          </p:nvSpPr>
          <p:spPr>
            <a:xfrm>
              <a:off x="4550087" y="2628362"/>
              <a:ext cx="408227" cy="3175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800"/>
            </a:p>
          </p:txBody>
        </p:sp>
        <p:sp>
          <p:nvSpPr>
            <p:cNvPr id="153" name="Rectangle 152"/>
            <p:cNvSpPr/>
            <p:nvPr/>
          </p:nvSpPr>
          <p:spPr>
            <a:xfrm>
              <a:off x="5114899" y="2628362"/>
              <a:ext cx="408227" cy="31752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800"/>
            </a:p>
          </p:txBody>
        </p:sp>
        <p:sp>
          <p:nvSpPr>
            <p:cNvPr id="154" name="Rectangle 153"/>
            <p:cNvSpPr/>
            <p:nvPr/>
          </p:nvSpPr>
          <p:spPr>
            <a:xfrm>
              <a:off x="2172636"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1</a:t>
              </a:r>
              <a:endParaRPr lang="en-US" sz="800" dirty="0"/>
            </a:p>
          </p:txBody>
        </p:sp>
        <p:sp>
          <p:nvSpPr>
            <p:cNvPr id="155" name="Rectangle 154"/>
            <p:cNvSpPr/>
            <p:nvPr/>
          </p:nvSpPr>
          <p:spPr>
            <a:xfrm>
              <a:off x="6171197"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2</a:t>
              </a:r>
              <a:endParaRPr lang="en-US" sz="800" dirty="0"/>
            </a:p>
          </p:txBody>
        </p:sp>
        <p:sp>
          <p:nvSpPr>
            <p:cNvPr id="156" name="Rectangle 155"/>
            <p:cNvSpPr/>
            <p:nvPr/>
          </p:nvSpPr>
          <p:spPr>
            <a:xfrm>
              <a:off x="2735270"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2</a:t>
              </a:r>
              <a:endParaRPr lang="en-US" sz="800" dirty="0"/>
            </a:p>
          </p:txBody>
        </p:sp>
        <p:sp>
          <p:nvSpPr>
            <p:cNvPr id="157" name="Rectangle 156"/>
            <p:cNvSpPr/>
            <p:nvPr/>
          </p:nvSpPr>
          <p:spPr>
            <a:xfrm>
              <a:off x="6681481"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3</a:t>
              </a:r>
              <a:endParaRPr lang="en-US" sz="800" dirty="0"/>
            </a:p>
          </p:txBody>
        </p:sp>
        <p:sp>
          <p:nvSpPr>
            <p:cNvPr id="158" name="Rectangle 157"/>
            <p:cNvSpPr/>
            <p:nvPr/>
          </p:nvSpPr>
          <p:spPr>
            <a:xfrm>
              <a:off x="3388621"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4</a:t>
              </a:r>
              <a:endParaRPr lang="en-US" sz="800" dirty="0"/>
            </a:p>
          </p:txBody>
        </p:sp>
        <p:sp>
          <p:nvSpPr>
            <p:cNvPr id="159" name="Rectangle 158"/>
            <p:cNvSpPr/>
            <p:nvPr/>
          </p:nvSpPr>
          <p:spPr>
            <a:xfrm>
              <a:off x="7242470"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5</a:t>
              </a:r>
              <a:endParaRPr lang="en-US" sz="800" dirty="0"/>
            </a:p>
          </p:txBody>
        </p:sp>
        <p:sp>
          <p:nvSpPr>
            <p:cNvPr id="160" name="Rectangle 159"/>
            <p:cNvSpPr/>
            <p:nvPr/>
          </p:nvSpPr>
          <p:spPr>
            <a:xfrm>
              <a:off x="7739240"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6</a:t>
              </a:r>
              <a:endParaRPr lang="en-US" sz="800" dirty="0"/>
            </a:p>
          </p:txBody>
        </p:sp>
        <p:sp>
          <p:nvSpPr>
            <p:cNvPr id="161" name="Rectangle 160"/>
            <p:cNvSpPr/>
            <p:nvPr/>
          </p:nvSpPr>
          <p:spPr>
            <a:xfrm>
              <a:off x="3983100"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7</a:t>
              </a:r>
              <a:endParaRPr lang="en-US" sz="800" dirty="0"/>
            </a:p>
          </p:txBody>
        </p:sp>
        <p:sp>
          <p:nvSpPr>
            <p:cNvPr id="162" name="Rectangle 161"/>
            <p:cNvSpPr/>
            <p:nvPr/>
          </p:nvSpPr>
          <p:spPr>
            <a:xfrm>
              <a:off x="4547908"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8</a:t>
              </a:r>
              <a:endParaRPr lang="en-US" sz="800" dirty="0"/>
            </a:p>
          </p:txBody>
        </p:sp>
        <p:sp>
          <p:nvSpPr>
            <p:cNvPr id="163" name="Rectangle 162"/>
            <p:cNvSpPr/>
            <p:nvPr/>
          </p:nvSpPr>
          <p:spPr>
            <a:xfrm>
              <a:off x="5112720" y="2103248"/>
              <a:ext cx="408227" cy="317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t>9</a:t>
              </a:r>
              <a:endParaRPr lang="en-US" sz="800" dirty="0"/>
            </a:p>
          </p:txBody>
        </p:sp>
      </p:grpSp>
      <p:sp>
        <p:nvSpPr>
          <p:cNvPr id="3" name="Rectangle 2"/>
          <p:cNvSpPr/>
          <p:nvPr/>
        </p:nvSpPr>
        <p:spPr>
          <a:xfrm>
            <a:off x="2011381" y="2538522"/>
            <a:ext cx="835485" cy="369332"/>
          </a:xfrm>
          <a:prstGeom prst="rect">
            <a:avLst/>
          </a:prstGeom>
        </p:spPr>
        <p:txBody>
          <a:bodyPr wrap="none">
            <a:spAutoFit/>
          </a:bodyPr>
          <a:lstStyle/>
          <a:p>
            <a:pPr eaLnBrk="1" hangingPunct="1"/>
            <a:r>
              <a:rPr lang="en-US" altLang="x-none" smtClean="0">
                <a:latin typeface="Arial Narrow" charset="0"/>
                <a:ea typeface="ＭＳ Ｐゴシック" charset="-128"/>
                <a:cs typeface="ＭＳ Ｐゴシック" charset="-128"/>
              </a:rPr>
              <a:t>BLAST </a:t>
            </a:r>
            <a:endParaRPr lang="en-US" altLang="x-none" dirty="0">
              <a:latin typeface="Arial Narrow" charset="0"/>
              <a:ea typeface="ＭＳ Ｐゴシック" charset="-128"/>
              <a:cs typeface="ＭＳ Ｐゴシック" charset="-128"/>
            </a:endParaRPr>
          </a:p>
        </p:txBody>
      </p:sp>
    </p:spTree>
    <p:extLst>
      <p:ext uri="{BB962C8B-B14F-4D97-AF65-F5344CB8AC3E}">
        <p14:creationId xmlns:p14="http://schemas.microsoft.com/office/powerpoint/2010/main" val="298654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529263" y="4906726"/>
            <a:ext cx="3647152" cy="58477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b="1" dirty="0">
                <a:latin typeface="Arial" charset="0"/>
                <a:ea typeface="ＭＳ Ｐゴシック" charset="0"/>
              </a:rPr>
              <a:t>Pan-bacterial specific </a:t>
            </a:r>
            <a:r>
              <a:rPr lang="en-US" sz="1000" b="1" dirty="0">
                <a:latin typeface="Arial" charset="0"/>
                <a:ea typeface="ＭＳ Ｐゴシック" charset="0"/>
              </a:rPr>
              <a:t>(also suited for identification)</a:t>
            </a:r>
          </a:p>
          <a:p>
            <a:pPr>
              <a:defRPr/>
            </a:pPr>
            <a:r>
              <a:rPr lang="en-US" sz="1200" b="1" dirty="0" err="1">
                <a:latin typeface="Arial" charset="0"/>
                <a:ea typeface="ＭＳ Ｐゴシック" charset="0"/>
              </a:rPr>
              <a:t>Jolley</a:t>
            </a:r>
            <a:r>
              <a:rPr lang="en-US" sz="1200" dirty="0">
                <a:latin typeface="Arial" charset="0"/>
                <a:ea typeface="ＭＳ Ｐゴシック" charset="0"/>
              </a:rPr>
              <a:t> </a:t>
            </a:r>
            <a:r>
              <a:rPr lang="en-US" sz="1200" i="1" dirty="0">
                <a:latin typeface="Arial" charset="0"/>
                <a:ea typeface="ＭＳ Ｐゴシック" charset="0"/>
              </a:rPr>
              <a:t>et al.</a:t>
            </a:r>
            <a:r>
              <a:rPr lang="en-US" sz="1200" dirty="0">
                <a:latin typeface="Arial" charset="0"/>
                <a:ea typeface="ＭＳ Ｐゴシック" charset="0"/>
              </a:rPr>
              <a:t> (2012). </a:t>
            </a:r>
            <a:r>
              <a:rPr lang="en-US" sz="1200" i="1" dirty="0">
                <a:latin typeface="Arial" charset="0"/>
                <a:ea typeface="ＭＳ Ｐゴシック" charset="0"/>
              </a:rPr>
              <a:t>Microbiology</a:t>
            </a:r>
            <a:r>
              <a:rPr lang="en-US" sz="1200" dirty="0">
                <a:latin typeface="Arial" charset="0"/>
                <a:ea typeface="ＭＳ Ｐゴシック" charset="0"/>
              </a:rPr>
              <a:t> </a:t>
            </a:r>
            <a:r>
              <a:rPr lang="en-US" sz="1200" b="1" dirty="0">
                <a:latin typeface="Arial" charset="0"/>
                <a:ea typeface="ＭＳ Ｐゴシック" charset="0"/>
              </a:rPr>
              <a:t>158:</a:t>
            </a:r>
            <a:r>
              <a:rPr lang="en-US" sz="1200" dirty="0">
                <a:latin typeface="Arial" charset="0"/>
                <a:ea typeface="ＭＳ Ｐゴシック" charset="0"/>
              </a:rPr>
              <a:t> 1005 </a:t>
            </a:r>
            <a:r>
              <a:rPr lang="en-US" sz="800" dirty="0">
                <a:latin typeface="Arial" charset="0"/>
                <a:ea typeface="ＭＳ Ｐゴシック" charset="0"/>
              </a:rPr>
              <a:t>[</a:t>
            </a:r>
            <a:r>
              <a:rPr lang="en-US" sz="800" dirty="0">
                <a:latin typeface="Arial" charset="0"/>
                <a:ea typeface="ＭＳ Ｐゴシック" charset="0"/>
                <a:hlinkClick r:id="rId2"/>
              </a:rPr>
              <a:t>PubMed</a:t>
            </a:r>
            <a:r>
              <a:rPr lang="en-US" sz="800" dirty="0" smtClean="0">
                <a:latin typeface="Arial" charset="0"/>
                <a:ea typeface="ＭＳ Ｐゴシック" charset="0"/>
              </a:rPr>
              <a:t>]</a:t>
            </a:r>
          </a:p>
          <a:p>
            <a:pPr>
              <a:defRPr/>
            </a:pPr>
            <a:r>
              <a:rPr lang="en-US" sz="800" dirty="0" smtClean="0">
                <a:latin typeface="Arial" charset="0"/>
                <a:ea typeface="ＭＳ Ｐゴシック" charset="0"/>
              </a:rPr>
              <a:t>*registration needed</a:t>
            </a:r>
            <a:endParaRPr lang="en-US" sz="800" dirty="0">
              <a:latin typeface="Arial" charset="0"/>
              <a:ea typeface="ＭＳ Ｐゴシック" charset="0"/>
            </a:endParaRPr>
          </a:p>
        </p:txBody>
      </p:sp>
      <p:sp>
        <p:nvSpPr>
          <p:cNvPr id="7" name="Text Box 38"/>
          <p:cNvSpPr txBox="1">
            <a:spLocks noChangeArrowheads="1"/>
          </p:cNvSpPr>
          <p:nvPr/>
        </p:nvSpPr>
        <p:spPr bwMode="auto">
          <a:xfrm>
            <a:off x="5470525" y="3700257"/>
            <a:ext cx="4032250" cy="1058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91301" tIns="45653" rIns="91301" bIns="45653">
            <a:spAutoFit/>
          </a:bodyPr>
          <a:lstStyle>
            <a:lvl1pPr defTabSz="404813" eaLnBrk="0" hangingPunct="0">
              <a:defRPr sz="2400">
                <a:solidFill>
                  <a:schemeClr val="tx1"/>
                </a:solidFill>
                <a:latin typeface="Times New Roman" charset="0"/>
                <a:ea typeface="ＭＳ Ｐゴシック" charset="0"/>
                <a:cs typeface="ＭＳ Ｐゴシック" charset="0"/>
              </a:defRPr>
            </a:lvl1pPr>
            <a:lvl2pPr marL="674688" indent="-260350" defTabSz="404813" eaLnBrk="0" hangingPunct="0">
              <a:defRPr sz="2400">
                <a:solidFill>
                  <a:schemeClr val="tx1"/>
                </a:solidFill>
                <a:latin typeface="Times New Roman" charset="0"/>
                <a:ea typeface="ＭＳ Ｐゴシック" charset="0"/>
              </a:defRPr>
            </a:lvl2pPr>
            <a:lvl3pPr marL="1036638" indent="-207963" defTabSz="404813" eaLnBrk="0" hangingPunct="0">
              <a:defRPr sz="2400">
                <a:solidFill>
                  <a:schemeClr val="tx1"/>
                </a:solidFill>
                <a:latin typeface="Times New Roman" charset="0"/>
                <a:ea typeface="ＭＳ Ｐゴシック" charset="0"/>
              </a:defRPr>
            </a:lvl3pPr>
            <a:lvl4pPr marL="1450975" indent="-206375" defTabSz="404813" eaLnBrk="0" hangingPunct="0">
              <a:defRPr sz="2400">
                <a:solidFill>
                  <a:schemeClr val="tx1"/>
                </a:solidFill>
                <a:latin typeface="Times New Roman" charset="0"/>
                <a:ea typeface="ＭＳ Ｐゴシック" charset="0"/>
              </a:defRPr>
            </a:lvl4pPr>
            <a:lvl5pPr marL="1866900" indent="-207963" defTabSz="404813" eaLnBrk="0" hangingPunct="0">
              <a:defRPr sz="2400">
                <a:solidFill>
                  <a:schemeClr val="tx1"/>
                </a:solidFill>
                <a:latin typeface="Times New Roman" charset="0"/>
                <a:ea typeface="ＭＳ Ｐゴシック" charset="0"/>
              </a:defRPr>
            </a:lvl5pPr>
            <a:lvl6pPr marL="2324100" indent="-207963" defTabSz="404813" eaLnBrk="0" fontAlgn="base" hangingPunct="0">
              <a:spcBef>
                <a:spcPct val="0"/>
              </a:spcBef>
              <a:spcAft>
                <a:spcPct val="0"/>
              </a:spcAft>
              <a:defRPr sz="2400">
                <a:solidFill>
                  <a:schemeClr val="tx1"/>
                </a:solidFill>
                <a:latin typeface="Times New Roman" charset="0"/>
                <a:ea typeface="ＭＳ Ｐゴシック" charset="0"/>
              </a:defRPr>
            </a:lvl6pPr>
            <a:lvl7pPr marL="2781300" indent="-207963" defTabSz="404813" eaLnBrk="0" fontAlgn="base" hangingPunct="0">
              <a:spcBef>
                <a:spcPct val="0"/>
              </a:spcBef>
              <a:spcAft>
                <a:spcPct val="0"/>
              </a:spcAft>
              <a:defRPr sz="2400">
                <a:solidFill>
                  <a:schemeClr val="tx1"/>
                </a:solidFill>
                <a:latin typeface="Times New Roman" charset="0"/>
                <a:ea typeface="ＭＳ Ｐゴシック" charset="0"/>
              </a:defRPr>
            </a:lvl7pPr>
            <a:lvl8pPr marL="3238500" indent="-207963" defTabSz="404813" eaLnBrk="0" fontAlgn="base" hangingPunct="0">
              <a:spcBef>
                <a:spcPct val="0"/>
              </a:spcBef>
              <a:spcAft>
                <a:spcPct val="0"/>
              </a:spcAft>
              <a:defRPr sz="2400">
                <a:solidFill>
                  <a:schemeClr val="tx1"/>
                </a:solidFill>
                <a:latin typeface="Times New Roman" charset="0"/>
                <a:ea typeface="ＭＳ Ｐゴシック" charset="0"/>
              </a:defRPr>
            </a:lvl8pPr>
            <a:lvl9pPr marL="3695700" indent="-207963" defTabSz="404813"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93000"/>
              </a:lnSpc>
              <a:spcBef>
                <a:spcPct val="50000"/>
              </a:spcBef>
              <a:buClr>
                <a:srgbClr val="000000"/>
              </a:buClr>
              <a:buSzPct val="100000"/>
              <a:buFont typeface="Arial" charset="0"/>
              <a:buNone/>
              <a:defRPr/>
            </a:pPr>
            <a:r>
              <a:rPr lang="en-US" sz="1200" b="1" dirty="0" smtClean="0">
                <a:latin typeface="Arial" charset="0"/>
              </a:rPr>
              <a:t>Species specific</a:t>
            </a:r>
          </a:p>
          <a:p>
            <a:pPr eaLnBrk="1" hangingPunct="1">
              <a:lnSpc>
                <a:spcPct val="93000"/>
              </a:lnSpc>
              <a:spcBef>
                <a:spcPct val="50000"/>
              </a:spcBef>
              <a:buClr>
                <a:srgbClr val="000000"/>
              </a:buClr>
              <a:buSzPct val="100000"/>
              <a:buFont typeface="Arial" charset="0"/>
              <a:buNone/>
              <a:defRPr/>
            </a:pPr>
            <a:r>
              <a:rPr lang="en-US" sz="1200" b="1" dirty="0" err="1" smtClean="0">
                <a:latin typeface="Arial" charset="0"/>
              </a:rPr>
              <a:t>Mellmann</a:t>
            </a:r>
            <a:r>
              <a:rPr lang="en-US" sz="1200" dirty="0" smtClean="0">
                <a:latin typeface="Arial" charset="0"/>
              </a:rPr>
              <a:t> </a:t>
            </a:r>
            <a:r>
              <a:rPr lang="en-US" sz="1200" i="1" dirty="0" smtClean="0">
                <a:latin typeface="Arial" charset="0"/>
              </a:rPr>
              <a:t>et al</a:t>
            </a:r>
            <a:r>
              <a:rPr lang="en-US" sz="1200" dirty="0" smtClean="0">
                <a:latin typeface="Arial" charset="0"/>
              </a:rPr>
              <a:t>. (2011). </a:t>
            </a:r>
            <a:r>
              <a:rPr lang="en-US" sz="1200" i="1" dirty="0" err="1" smtClean="0">
                <a:latin typeface="Arial" charset="0"/>
              </a:rPr>
              <a:t>PLoS</a:t>
            </a:r>
            <a:r>
              <a:rPr lang="en-US" sz="1200" i="1" dirty="0" smtClean="0">
                <a:latin typeface="Arial" charset="0"/>
              </a:rPr>
              <a:t> One</a:t>
            </a:r>
            <a:r>
              <a:rPr lang="en-US" sz="1200" dirty="0" smtClean="0">
                <a:latin typeface="Arial" charset="0"/>
              </a:rPr>
              <a:t>. </a:t>
            </a:r>
            <a:r>
              <a:rPr lang="en-US" sz="1200" b="1" dirty="0" smtClean="0">
                <a:latin typeface="Arial" charset="0"/>
              </a:rPr>
              <a:t>6:</a:t>
            </a:r>
            <a:r>
              <a:rPr lang="en-US" sz="1200" dirty="0" smtClean="0">
                <a:latin typeface="Arial" charset="0"/>
              </a:rPr>
              <a:t> e22751 </a:t>
            </a:r>
            <a:r>
              <a:rPr lang="en-US" sz="800" dirty="0" smtClean="0">
                <a:latin typeface="Arial" charset="0"/>
              </a:rPr>
              <a:t>[</a:t>
            </a:r>
            <a:r>
              <a:rPr lang="en-US" sz="800" dirty="0" smtClean="0">
                <a:latin typeface="Arial" charset="0"/>
                <a:hlinkClick r:id="rId3"/>
              </a:rPr>
              <a:t>PubMed</a:t>
            </a:r>
            <a:r>
              <a:rPr lang="en-US" sz="800" dirty="0" smtClean="0">
                <a:latin typeface="Arial" charset="0"/>
              </a:rPr>
              <a:t>]</a:t>
            </a:r>
          </a:p>
          <a:p>
            <a:pPr eaLnBrk="1" hangingPunct="1">
              <a:lnSpc>
                <a:spcPct val="93000"/>
              </a:lnSpc>
              <a:spcBef>
                <a:spcPct val="50000"/>
              </a:spcBef>
              <a:buClr>
                <a:srgbClr val="000000"/>
              </a:buClr>
              <a:buSzPct val="100000"/>
              <a:defRPr/>
            </a:pPr>
            <a:r>
              <a:rPr lang="en-US" sz="1200" b="1" dirty="0" smtClean="0">
                <a:latin typeface="Arial" charset="0"/>
              </a:rPr>
              <a:t>Vogel</a:t>
            </a:r>
            <a:r>
              <a:rPr lang="en-US" sz="1200" dirty="0" smtClean="0">
                <a:latin typeface="Arial" charset="0"/>
              </a:rPr>
              <a:t> </a:t>
            </a:r>
            <a:r>
              <a:rPr lang="en-US" sz="1200" i="1" dirty="0" smtClean="0">
                <a:latin typeface="Arial" charset="0"/>
              </a:rPr>
              <a:t>et al. </a:t>
            </a:r>
            <a:r>
              <a:rPr lang="en-US" sz="1200" dirty="0" smtClean="0">
                <a:latin typeface="Arial" charset="0"/>
              </a:rPr>
              <a:t>(2012). </a:t>
            </a:r>
            <a:r>
              <a:rPr lang="en-US" sz="1200" i="1" dirty="0" smtClean="0">
                <a:latin typeface="Arial" charset="0"/>
              </a:rPr>
              <a:t>JCM</a:t>
            </a:r>
            <a:r>
              <a:rPr lang="en-US" sz="1200" dirty="0" smtClean="0">
                <a:latin typeface="Arial" charset="0"/>
              </a:rPr>
              <a:t> </a:t>
            </a:r>
            <a:r>
              <a:rPr lang="en-US" sz="1200" b="1" dirty="0" smtClean="0">
                <a:latin typeface="Arial" charset="0"/>
              </a:rPr>
              <a:t>50:</a:t>
            </a:r>
            <a:r>
              <a:rPr lang="en-US" sz="1200" dirty="0" smtClean="0">
                <a:latin typeface="Arial" charset="0"/>
              </a:rPr>
              <a:t> 1889 </a:t>
            </a:r>
            <a:r>
              <a:rPr lang="en-US" sz="800" dirty="0" smtClean="0">
                <a:latin typeface="Arial" charset="0"/>
              </a:rPr>
              <a:t>[</a:t>
            </a:r>
            <a:r>
              <a:rPr lang="en-US" sz="800" dirty="0">
                <a:latin typeface="Arial" charset="0"/>
                <a:hlinkClick r:id="rId4"/>
              </a:rPr>
              <a:t>PubMed</a:t>
            </a:r>
            <a:r>
              <a:rPr lang="en-US" sz="800" dirty="0" smtClean="0">
                <a:latin typeface="Arial" charset="0"/>
              </a:rPr>
              <a:t>]</a:t>
            </a:r>
          </a:p>
          <a:p>
            <a:pPr eaLnBrk="1" hangingPunct="1">
              <a:lnSpc>
                <a:spcPct val="93000"/>
              </a:lnSpc>
              <a:spcBef>
                <a:spcPct val="50000"/>
              </a:spcBef>
              <a:buClr>
                <a:srgbClr val="000000"/>
              </a:buClr>
              <a:buSzPct val="100000"/>
              <a:defRPr/>
            </a:pPr>
            <a:r>
              <a:rPr lang="en-US" sz="1200" b="1" dirty="0" err="1" smtClean="0">
                <a:latin typeface="Arial" charset="0"/>
              </a:rPr>
              <a:t>Jolley</a:t>
            </a:r>
            <a:r>
              <a:rPr lang="en-US" sz="1200" dirty="0" smtClean="0">
                <a:latin typeface="Arial" charset="0"/>
              </a:rPr>
              <a:t> </a:t>
            </a:r>
            <a:r>
              <a:rPr lang="en-US" sz="1200" i="1" dirty="0" smtClean="0">
                <a:latin typeface="Arial" charset="0"/>
              </a:rPr>
              <a:t>et al. </a:t>
            </a:r>
            <a:r>
              <a:rPr lang="en-US" sz="1200" dirty="0" smtClean="0">
                <a:latin typeface="Arial" charset="0"/>
              </a:rPr>
              <a:t>(2012). </a:t>
            </a:r>
            <a:r>
              <a:rPr lang="en-US" sz="1200" i="1" dirty="0" smtClean="0">
                <a:latin typeface="Arial" charset="0"/>
              </a:rPr>
              <a:t>JCM</a:t>
            </a:r>
            <a:r>
              <a:rPr lang="en-US" sz="1200" dirty="0" smtClean="0">
                <a:latin typeface="Arial" charset="0"/>
              </a:rPr>
              <a:t>. </a:t>
            </a:r>
            <a:r>
              <a:rPr lang="en-US" sz="1200" b="1" dirty="0" smtClean="0">
                <a:latin typeface="Arial" charset="0"/>
              </a:rPr>
              <a:t>50:</a:t>
            </a:r>
            <a:r>
              <a:rPr lang="en-US" sz="1200" dirty="0" smtClean="0">
                <a:latin typeface="Arial" charset="0"/>
              </a:rPr>
              <a:t> 3046 </a:t>
            </a:r>
            <a:r>
              <a:rPr lang="en-US" sz="800" dirty="0">
                <a:latin typeface="Arial" charset="0"/>
              </a:rPr>
              <a:t>[</a:t>
            </a:r>
            <a:r>
              <a:rPr lang="en-US" sz="800" dirty="0">
                <a:latin typeface="Arial" charset="0"/>
                <a:hlinkClick r:id="rId5"/>
              </a:rPr>
              <a:t>PubMed</a:t>
            </a:r>
            <a:r>
              <a:rPr lang="en-US" sz="800" dirty="0" smtClean="0">
                <a:latin typeface="Arial" charset="0"/>
              </a:rPr>
              <a:t>]</a:t>
            </a:r>
            <a:endParaRPr lang="en-US" sz="800" dirty="0">
              <a:latin typeface="Arial" charset="0"/>
            </a:endParaRPr>
          </a:p>
        </p:txBody>
      </p:sp>
      <p:sp>
        <p:nvSpPr>
          <p:cNvPr id="8" name="Text Box 38"/>
          <p:cNvSpPr txBox="1">
            <a:spLocks noChangeArrowheads="1"/>
          </p:cNvSpPr>
          <p:nvPr/>
        </p:nvSpPr>
        <p:spPr bwMode="auto">
          <a:xfrm>
            <a:off x="5475288" y="1850820"/>
            <a:ext cx="3863975" cy="793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91301" tIns="45653" rIns="91301" bIns="45653">
            <a:spAutoFit/>
          </a:bodyPr>
          <a:lstStyle>
            <a:lvl1pPr defTabSz="404813" eaLnBrk="0" hangingPunct="0">
              <a:defRPr sz="2400">
                <a:solidFill>
                  <a:schemeClr val="tx1"/>
                </a:solidFill>
                <a:latin typeface="Calibri" charset="0"/>
                <a:ea typeface="ＭＳ Ｐゴシック" charset="-128"/>
              </a:defRPr>
            </a:lvl1pPr>
            <a:lvl2pPr marL="742950" indent="-285750" defTabSz="404813" eaLnBrk="0" hangingPunct="0">
              <a:defRPr sz="2400">
                <a:solidFill>
                  <a:schemeClr val="tx1"/>
                </a:solidFill>
                <a:latin typeface="Calibri" charset="0"/>
                <a:ea typeface="ＭＳ Ｐゴシック" charset="-128"/>
              </a:defRPr>
            </a:lvl2pPr>
            <a:lvl3pPr marL="1143000" indent="-228600" defTabSz="404813" eaLnBrk="0" hangingPunct="0">
              <a:defRPr sz="2400">
                <a:solidFill>
                  <a:schemeClr val="tx1"/>
                </a:solidFill>
                <a:latin typeface="Calibri" charset="0"/>
                <a:ea typeface="ＭＳ Ｐゴシック" charset="-128"/>
              </a:defRPr>
            </a:lvl3pPr>
            <a:lvl4pPr marL="1600200" indent="-228600" defTabSz="404813" eaLnBrk="0" hangingPunct="0">
              <a:defRPr sz="2400">
                <a:solidFill>
                  <a:schemeClr val="tx1"/>
                </a:solidFill>
                <a:latin typeface="Calibri" charset="0"/>
                <a:ea typeface="ＭＳ Ｐゴシック" charset="-128"/>
              </a:defRPr>
            </a:lvl4pPr>
            <a:lvl5pPr marL="2057400" indent="-228600" defTabSz="404813" eaLnBrk="0" hangingPunct="0">
              <a:defRPr sz="2400">
                <a:solidFill>
                  <a:schemeClr val="tx1"/>
                </a:solidFill>
                <a:latin typeface="Calibri" charset="0"/>
                <a:ea typeface="ＭＳ Ｐゴシック" charset="-128"/>
              </a:defRPr>
            </a:lvl5pPr>
            <a:lvl6pPr marL="2514600" indent="-228600" defTabSz="404813"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04813"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04813"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04813"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3000"/>
              </a:lnSpc>
              <a:spcBef>
                <a:spcPct val="50000"/>
              </a:spcBef>
              <a:buClr>
                <a:srgbClr val="000000"/>
              </a:buClr>
              <a:buSzPct val="100000"/>
              <a:buFont typeface="Arial" charset="0"/>
              <a:buNone/>
            </a:pPr>
            <a:r>
              <a:rPr lang="en-US" altLang="x-none" sz="1200" b="1" dirty="0">
                <a:latin typeface="Arial" charset="0"/>
              </a:rPr>
              <a:t>Strain collection specific</a:t>
            </a:r>
          </a:p>
          <a:p>
            <a:pPr eaLnBrk="1" hangingPunct="1">
              <a:lnSpc>
                <a:spcPct val="93000"/>
              </a:lnSpc>
              <a:spcBef>
                <a:spcPct val="50000"/>
              </a:spcBef>
              <a:buClr>
                <a:srgbClr val="000000"/>
              </a:buClr>
              <a:buSzPct val="100000"/>
              <a:buFont typeface="Arial" charset="0"/>
              <a:buNone/>
            </a:pPr>
            <a:r>
              <a:rPr lang="en-US" altLang="de-DE" sz="1200" dirty="0">
                <a:latin typeface="Arial" charset="0"/>
              </a:rPr>
              <a:t>‘</a:t>
            </a:r>
            <a:r>
              <a:rPr lang="en-US" altLang="x-none" sz="1200" dirty="0">
                <a:latin typeface="Arial" charset="0"/>
              </a:rPr>
              <a:t>ad hoc</a:t>
            </a:r>
            <a:r>
              <a:rPr lang="en-US" altLang="de-DE" sz="1200" dirty="0">
                <a:latin typeface="Arial" charset="0"/>
              </a:rPr>
              <a:t>’</a:t>
            </a:r>
            <a:r>
              <a:rPr lang="en-US" altLang="x-none" sz="1200" dirty="0">
                <a:latin typeface="Arial" charset="0"/>
              </a:rPr>
              <a:t> local outbreak lineage specific</a:t>
            </a:r>
          </a:p>
          <a:p>
            <a:pPr eaLnBrk="1" hangingPunct="1">
              <a:lnSpc>
                <a:spcPct val="93000"/>
              </a:lnSpc>
              <a:spcBef>
                <a:spcPct val="50000"/>
              </a:spcBef>
              <a:buClr>
                <a:srgbClr val="000000"/>
              </a:buClr>
              <a:buSzPct val="100000"/>
            </a:pPr>
            <a:r>
              <a:rPr lang="en-US" altLang="x-none" sz="1200" dirty="0">
                <a:solidFill>
                  <a:srgbClr val="000000"/>
                </a:solidFill>
                <a:latin typeface="Arial" charset="0"/>
              </a:rPr>
              <a:t>e.g., </a:t>
            </a:r>
            <a:r>
              <a:rPr lang="en-US" altLang="x-none" sz="1200" b="1" dirty="0" err="1">
                <a:solidFill>
                  <a:srgbClr val="000000"/>
                </a:solidFill>
                <a:latin typeface="Arial" charset="0"/>
              </a:rPr>
              <a:t>Köser</a:t>
            </a:r>
            <a:r>
              <a:rPr lang="en-US" altLang="x-none" sz="1200" dirty="0">
                <a:solidFill>
                  <a:srgbClr val="000000"/>
                </a:solidFill>
                <a:latin typeface="Arial" charset="0"/>
              </a:rPr>
              <a:t> </a:t>
            </a:r>
            <a:r>
              <a:rPr lang="en-US" altLang="x-none" sz="1200" i="1" dirty="0">
                <a:solidFill>
                  <a:srgbClr val="000000"/>
                </a:solidFill>
                <a:latin typeface="Arial" charset="0"/>
              </a:rPr>
              <a:t>et al </a:t>
            </a:r>
            <a:r>
              <a:rPr lang="en-US" altLang="x-none" sz="1200" dirty="0">
                <a:solidFill>
                  <a:srgbClr val="000000"/>
                </a:solidFill>
                <a:latin typeface="Arial" charset="0"/>
              </a:rPr>
              <a:t>(2012). </a:t>
            </a:r>
            <a:r>
              <a:rPr lang="en-US" altLang="x-none" sz="1200" i="1" dirty="0">
                <a:solidFill>
                  <a:srgbClr val="000000"/>
                </a:solidFill>
                <a:latin typeface="Arial" charset="0"/>
              </a:rPr>
              <a:t>NEJM </a:t>
            </a:r>
            <a:r>
              <a:rPr lang="en-US" altLang="x-none" sz="1200" b="1" dirty="0">
                <a:solidFill>
                  <a:srgbClr val="000000"/>
                </a:solidFill>
                <a:latin typeface="Arial" charset="0"/>
              </a:rPr>
              <a:t>366: </a:t>
            </a:r>
            <a:r>
              <a:rPr lang="en-US" altLang="x-none" sz="1200" dirty="0">
                <a:solidFill>
                  <a:srgbClr val="000000"/>
                </a:solidFill>
                <a:latin typeface="Arial" charset="0"/>
              </a:rPr>
              <a:t>2267 [</a:t>
            </a:r>
            <a:r>
              <a:rPr lang="en-US" altLang="x-none" sz="1200" dirty="0">
                <a:solidFill>
                  <a:srgbClr val="000000"/>
                </a:solidFill>
                <a:latin typeface="Arial" charset="0"/>
                <a:hlinkClick r:id="rId6"/>
              </a:rPr>
              <a:t>PubMed</a:t>
            </a:r>
            <a:r>
              <a:rPr lang="en-US" altLang="x-none" sz="1200" dirty="0">
                <a:solidFill>
                  <a:srgbClr val="000000"/>
                </a:solidFill>
                <a:latin typeface="Arial" charset="0"/>
              </a:rPr>
              <a:t>]</a:t>
            </a:r>
          </a:p>
        </p:txBody>
      </p:sp>
      <p:cxnSp>
        <p:nvCxnSpPr>
          <p:cNvPr id="9" name="Gerade Verbindung mit Pfeil 8"/>
          <p:cNvCxnSpPr>
            <a:cxnSpLocks noChangeShapeType="1"/>
          </p:cNvCxnSpPr>
          <p:nvPr/>
        </p:nvCxnSpPr>
        <p:spPr bwMode="auto">
          <a:xfrm>
            <a:off x="3995738" y="3216070"/>
            <a:ext cx="4897437" cy="0"/>
          </a:xfrm>
          <a:prstGeom prst="straightConnector1">
            <a:avLst/>
          </a:prstGeom>
          <a:noFill/>
          <a:ln w="5715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558" name="Textfeld 28"/>
          <p:cNvSpPr txBox="1">
            <a:spLocks noChangeArrowheads="1"/>
          </p:cNvSpPr>
          <p:nvPr/>
        </p:nvSpPr>
        <p:spPr bwMode="auto">
          <a:xfrm>
            <a:off x="5402263" y="2784270"/>
            <a:ext cx="179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x-none" sz="2000" b="1">
                <a:latin typeface="Arial" charset="0"/>
              </a:rPr>
              <a:t>Standardized</a:t>
            </a:r>
          </a:p>
        </p:txBody>
      </p:sp>
      <p:grpSp>
        <p:nvGrpSpPr>
          <p:cNvPr id="11" name="Gruppierung 10"/>
          <p:cNvGrpSpPr>
            <a:grpSpLocks/>
          </p:cNvGrpSpPr>
          <p:nvPr/>
        </p:nvGrpSpPr>
        <p:grpSpPr bwMode="auto">
          <a:xfrm rot="1725218">
            <a:off x="803274" y="1056028"/>
            <a:ext cx="646112" cy="4821237"/>
            <a:chOff x="1589" y="-593726"/>
            <a:chExt cx="646112" cy="7561263"/>
          </a:xfrm>
        </p:grpSpPr>
        <p:cxnSp>
          <p:nvCxnSpPr>
            <p:cNvPr id="12" name="Gerade Verbindung mit Pfeil 11"/>
            <p:cNvCxnSpPr>
              <a:cxnSpLocks noChangeShapeType="1"/>
            </p:cNvCxnSpPr>
            <p:nvPr/>
          </p:nvCxnSpPr>
          <p:spPr bwMode="auto">
            <a:xfrm flipV="1">
              <a:off x="60326" y="641350"/>
              <a:ext cx="47625" cy="5399087"/>
            </a:xfrm>
            <a:prstGeom prst="straightConnector1">
              <a:avLst/>
            </a:prstGeom>
            <a:noFill/>
            <a:ln w="57150">
              <a:solidFill>
                <a:srgbClr val="000000"/>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3" name="Rechteck 12"/>
            <p:cNvSpPr/>
            <p:nvPr/>
          </p:nvSpPr>
          <p:spPr bwMode="auto">
            <a:xfrm rot="14389333">
              <a:off x="-3455987" y="2863850"/>
              <a:ext cx="7561263" cy="646112"/>
            </a:xfrm>
            <a:prstGeom prst="rect">
              <a:avLst/>
            </a:prstGeom>
            <a:noFill/>
          </p:spPr>
          <p:txBody>
            <a:bodyPr>
              <a:spAutoFit/>
              <a:scene3d>
                <a:camera prst="isometricLeftDown"/>
                <a:lightRig rig="threePt" dir="t"/>
              </a:scene3d>
            </a:bodyPr>
            <a:lstStyle/>
            <a:p>
              <a:pPr algn="ctr">
                <a:defRPr/>
              </a:pPr>
              <a:r>
                <a:rPr lang="en-US" sz="3600" b="1" dirty="0">
                  <a:ln w="12700">
                    <a:solidFill>
                      <a:schemeClr val="tx2">
                        <a:satMod val="155000"/>
                      </a:schemeClr>
                    </a:solidFill>
                    <a:prstDash val="solid"/>
                  </a:ln>
                  <a:effectLst>
                    <a:outerShdw blurRad="41275" dist="20320" dir="1800000" algn="tl" rotWithShape="0">
                      <a:srgbClr val="000000">
                        <a:alpha val="40000"/>
                      </a:srgbClr>
                    </a:outerShdw>
                  </a:effectLst>
                  <a:latin typeface="Arial"/>
                  <a:ea typeface="ＭＳ Ｐゴシック" charset="0"/>
                  <a:cs typeface="Arial"/>
                </a:rPr>
                <a:t>Discriminatory Power</a:t>
              </a:r>
            </a:p>
          </p:txBody>
        </p:sp>
      </p:grpSp>
      <p:sp>
        <p:nvSpPr>
          <p:cNvPr id="15" name="Gleichschenkliges Dreieck 14"/>
          <p:cNvSpPr>
            <a:spLocks noChangeArrowheads="1"/>
          </p:cNvSpPr>
          <p:nvPr/>
        </p:nvSpPr>
        <p:spPr bwMode="auto">
          <a:xfrm>
            <a:off x="227496" y="1344407"/>
            <a:ext cx="5301767" cy="5021360"/>
          </a:xfrm>
          <a:prstGeom prst="triangle">
            <a:avLst>
              <a:gd name="adj" fmla="val 50000"/>
            </a:avLst>
          </a:prstGeom>
          <a:solidFill>
            <a:srgbClr val="006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endParaRPr lang="x-none" altLang="x-none" sz="1800" b="1"/>
          </a:p>
        </p:txBody>
      </p:sp>
      <p:cxnSp>
        <p:nvCxnSpPr>
          <p:cNvPr id="16" name="Gerade Verbindung mit Pfeil 15"/>
          <p:cNvCxnSpPr>
            <a:cxnSpLocks noChangeShapeType="1"/>
          </p:cNvCxnSpPr>
          <p:nvPr/>
        </p:nvCxnSpPr>
        <p:spPr bwMode="auto">
          <a:xfrm>
            <a:off x="1923358" y="3216070"/>
            <a:ext cx="1871663" cy="0"/>
          </a:xfrm>
          <a:prstGeom prst="straightConnector1">
            <a:avLst/>
          </a:prstGeom>
          <a:noFill/>
          <a:ln w="127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563" name="Textfeld 20"/>
          <p:cNvSpPr txBox="1">
            <a:spLocks noChangeArrowheads="1"/>
          </p:cNvSpPr>
          <p:nvPr/>
        </p:nvSpPr>
        <p:spPr bwMode="auto">
          <a:xfrm>
            <a:off x="2365477" y="2374695"/>
            <a:ext cx="9874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r>
              <a:rPr lang="en-US" altLang="x-none" b="1" dirty="0">
                <a:solidFill>
                  <a:srgbClr val="FFC000"/>
                </a:solidFill>
                <a:latin typeface="Arial" charset="0"/>
              </a:rPr>
              <a:t>SNPs</a:t>
            </a:r>
          </a:p>
          <a:p>
            <a:pPr algn="ctr" eaLnBrk="1" hangingPunct="1"/>
            <a:r>
              <a:rPr lang="en-US" altLang="x-none" sz="1400" b="1" baseline="30000" dirty="0">
                <a:solidFill>
                  <a:srgbClr val="FFC000"/>
                </a:solidFill>
                <a:latin typeface="Arial" charset="0"/>
              </a:rPr>
              <a:t>explorative</a:t>
            </a:r>
          </a:p>
        </p:txBody>
      </p:sp>
      <p:sp>
        <p:nvSpPr>
          <p:cNvPr id="23564" name="Textfeld 21"/>
          <p:cNvSpPr txBox="1">
            <a:spLocks noChangeArrowheads="1"/>
          </p:cNvSpPr>
          <p:nvPr/>
        </p:nvSpPr>
        <p:spPr bwMode="auto">
          <a:xfrm>
            <a:off x="2228158" y="5056260"/>
            <a:ext cx="1262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de-DE" altLang="x-none" b="1" dirty="0" err="1">
                <a:solidFill>
                  <a:srgbClr val="FFC000"/>
                </a:solidFill>
                <a:latin typeface="Arial" charset="0"/>
              </a:rPr>
              <a:t>rMLST</a:t>
            </a:r>
            <a:r>
              <a:rPr lang="de-DE" altLang="x-none" b="1" dirty="0">
                <a:solidFill>
                  <a:srgbClr val="FFC000"/>
                </a:solidFill>
                <a:latin typeface="Arial" charset="0"/>
              </a:rPr>
              <a:t>*</a:t>
            </a:r>
            <a:endParaRPr lang="de-DE" altLang="x-none" b="1" baseline="30000" dirty="0">
              <a:solidFill>
                <a:srgbClr val="FFC000"/>
              </a:solidFill>
              <a:latin typeface="Arial" charset="0"/>
            </a:endParaRPr>
          </a:p>
        </p:txBody>
      </p:sp>
      <p:sp>
        <p:nvSpPr>
          <p:cNvPr id="23565" name="Textfeld 22"/>
          <p:cNvSpPr txBox="1">
            <a:spLocks noChangeArrowheads="1"/>
          </p:cNvSpPr>
          <p:nvPr/>
        </p:nvSpPr>
        <p:spPr bwMode="auto">
          <a:xfrm>
            <a:off x="2126456" y="4030457"/>
            <a:ext cx="14654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r>
              <a:rPr lang="de-DE" altLang="x-none" b="1" dirty="0" err="1" smtClean="0">
                <a:solidFill>
                  <a:srgbClr val="FFC000"/>
                </a:solidFill>
                <a:latin typeface="Arial" charset="0"/>
              </a:rPr>
              <a:t>cgMLST</a:t>
            </a:r>
            <a:r>
              <a:rPr lang="de-DE" altLang="x-none" b="1" dirty="0" smtClean="0">
                <a:solidFill>
                  <a:srgbClr val="FFC000"/>
                </a:solidFill>
                <a:latin typeface="Arial" charset="0"/>
              </a:rPr>
              <a:t>/</a:t>
            </a:r>
          </a:p>
          <a:p>
            <a:pPr algn="ctr" eaLnBrk="1" hangingPunct="1"/>
            <a:r>
              <a:rPr lang="de-DE" altLang="x-none" b="1" dirty="0" smtClean="0">
                <a:solidFill>
                  <a:srgbClr val="FFC000"/>
                </a:solidFill>
                <a:latin typeface="Arial" charset="0"/>
              </a:rPr>
              <a:t>MLST</a:t>
            </a:r>
            <a:r>
              <a:rPr lang="de-DE" altLang="x-none" b="1" baseline="30000" dirty="0" smtClean="0">
                <a:solidFill>
                  <a:srgbClr val="FFC000"/>
                </a:solidFill>
                <a:latin typeface="Arial" charset="0"/>
              </a:rPr>
              <a:t>+</a:t>
            </a:r>
            <a:endParaRPr lang="de-DE" altLang="x-none" b="1" baseline="30000" dirty="0">
              <a:solidFill>
                <a:srgbClr val="FFC000"/>
              </a:solidFill>
              <a:latin typeface="Arial" charset="0"/>
            </a:endParaRPr>
          </a:p>
        </p:txBody>
      </p:sp>
      <p:sp>
        <p:nvSpPr>
          <p:cNvPr id="23566" name="Textfeld 23"/>
          <p:cNvSpPr txBox="1">
            <a:spLocks noChangeArrowheads="1"/>
          </p:cNvSpPr>
          <p:nvPr/>
        </p:nvSpPr>
        <p:spPr bwMode="auto">
          <a:xfrm>
            <a:off x="2348014" y="5939450"/>
            <a:ext cx="102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de-DE" altLang="x-none" b="1" dirty="0">
                <a:solidFill>
                  <a:srgbClr val="FFC000"/>
                </a:solidFill>
                <a:latin typeface="Arial" charset="0"/>
              </a:rPr>
              <a:t>MLST</a:t>
            </a:r>
          </a:p>
        </p:txBody>
      </p:sp>
      <p:cxnSp>
        <p:nvCxnSpPr>
          <p:cNvPr id="21" name="Gerade Verbindung mit Pfeil 20"/>
          <p:cNvCxnSpPr>
            <a:cxnSpLocks noChangeShapeType="1"/>
          </p:cNvCxnSpPr>
          <p:nvPr/>
        </p:nvCxnSpPr>
        <p:spPr bwMode="auto">
          <a:xfrm>
            <a:off x="920750" y="5068682"/>
            <a:ext cx="3867150" cy="0"/>
          </a:xfrm>
          <a:prstGeom prst="straightConnector1">
            <a:avLst/>
          </a:prstGeom>
          <a:noFill/>
          <a:ln w="127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3568" name="Textfeld 21"/>
          <p:cNvSpPr txBox="1">
            <a:spLocks noChangeArrowheads="1"/>
          </p:cNvSpPr>
          <p:nvPr/>
        </p:nvSpPr>
        <p:spPr bwMode="auto">
          <a:xfrm>
            <a:off x="2108302" y="5478803"/>
            <a:ext cx="150177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r>
              <a:rPr lang="en-US" altLang="x-none" b="1" dirty="0">
                <a:solidFill>
                  <a:srgbClr val="FFC000"/>
                </a:solidFill>
                <a:latin typeface="Arial" charset="0"/>
              </a:rPr>
              <a:t>SNPs</a:t>
            </a:r>
          </a:p>
          <a:p>
            <a:pPr algn="ctr" eaLnBrk="1" hangingPunct="1"/>
            <a:r>
              <a:rPr lang="en-US" altLang="x-none" sz="1400" b="1" baseline="30000" dirty="0">
                <a:solidFill>
                  <a:srgbClr val="FFC000"/>
                </a:solidFill>
                <a:latin typeface="Arial" charset="0"/>
              </a:rPr>
              <a:t>confirmatory/canonical</a:t>
            </a:r>
          </a:p>
        </p:txBody>
      </p:sp>
      <p:sp>
        <p:nvSpPr>
          <p:cNvPr id="23569" name="Textfeld 26"/>
          <p:cNvSpPr txBox="1">
            <a:spLocks noChangeArrowheads="1"/>
          </p:cNvSpPr>
          <p:nvPr/>
        </p:nvSpPr>
        <p:spPr bwMode="auto">
          <a:xfrm>
            <a:off x="34925" y="6417643"/>
            <a:ext cx="5545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just" eaLnBrk="1" hangingPunct="1"/>
            <a:r>
              <a:rPr lang="en-US" altLang="x-none" sz="1200" dirty="0" smtClean="0">
                <a:latin typeface="Arial" charset="0"/>
              </a:rPr>
              <a:t>MLST</a:t>
            </a:r>
            <a:r>
              <a:rPr lang="en-US" altLang="x-none" sz="1200" dirty="0">
                <a:latin typeface="Arial" charset="0"/>
              </a:rPr>
              <a:t>, multi locus sequence typing; </a:t>
            </a:r>
            <a:r>
              <a:rPr lang="en-US" altLang="x-none" sz="1200" dirty="0" err="1">
                <a:latin typeface="Arial" charset="0"/>
              </a:rPr>
              <a:t>rMLST</a:t>
            </a:r>
            <a:r>
              <a:rPr lang="en-US" altLang="x-none" sz="1200" dirty="0">
                <a:latin typeface="Arial" charset="0"/>
              </a:rPr>
              <a:t>, ribosomal MLST; SNP, single nucleotide polymorphism.</a:t>
            </a:r>
            <a:endParaRPr lang="de-DE" altLang="x-none" sz="1200" dirty="0">
              <a:latin typeface="Times New Roman" charset="0"/>
            </a:endParaRPr>
          </a:p>
        </p:txBody>
      </p:sp>
      <p:sp>
        <p:nvSpPr>
          <p:cNvPr id="22" name="Rectangle 8"/>
          <p:cNvSpPr>
            <a:spLocks noChangeArrowheads="1"/>
          </p:cNvSpPr>
          <p:nvPr/>
        </p:nvSpPr>
        <p:spPr bwMode="auto">
          <a:xfrm>
            <a:off x="5529263" y="5515414"/>
            <a:ext cx="3284537" cy="954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b="1" dirty="0">
                <a:latin typeface="Arial" charset="0"/>
                <a:ea typeface="ＭＳ Ｐゴシック" charset="0"/>
              </a:rPr>
              <a:t>Species specific</a:t>
            </a:r>
          </a:p>
          <a:p>
            <a:pPr>
              <a:defRPr/>
            </a:pPr>
            <a:r>
              <a:rPr lang="en-US" sz="1200" dirty="0">
                <a:latin typeface="Arial" charset="0"/>
                <a:ea typeface="ＭＳ Ｐゴシック" charset="0"/>
              </a:rPr>
              <a:t>e.g., </a:t>
            </a:r>
            <a:r>
              <a:rPr lang="en-US" sz="1200" b="1" dirty="0">
                <a:latin typeface="Arial" charset="0"/>
                <a:ea typeface="ＭＳ Ｐゴシック" charset="0"/>
              </a:rPr>
              <a:t>Van </a:t>
            </a:r>
            <a:r>
              <a:rPr lang="en-US" sz="1200" b="1" dirty="0" err="1">
                <a:latin typeface="Arial" charset="0"/>
                <a:ea typeface="ＭＳ Ｐゴシック" charset="0"/>
              </a:rPr>
              <a:t>Ert</a:t>
            </a:r>
            <a:r>
              <a:rPr lang="en-US" sz="1200" dirty="0">
                <a:latin typeface="Arial" charset="0"/>
                <a:ea typeface="ＭＳ Ｐゴシック" charset="0"/>
              </a:rPr>
              <a:t> </a:t>
            </a:r>
            <a:r>
              <a:rPr lang="en-US" sz="1200" i="1" dirty="0">
                <a:latin typeface="Arial" charset="0"/>
                <a:ea typeface="ＭＳ Ｐゴシック" charset="0"/>
              </a:rPr>
              <a:t>et al. </a:t>
            </a:r>
            <a:r>
              <a:rPr lang="en-US" sz="1200" dirty="0">
                <a:latin typeface="Arial" charset="0"/>
                <a:ea typeface="ＭＳ Ｐゴシック" charset="0"/>
              </a:rPr>
              <a:t>(2007). </a:t>
            </a:r>
            <a:r>
              <a:rPr lang="en-US" sz="1200" i="1" dirty="0">
                <a:latin typeface="Arial" charset="0"/>
                <a:ea typeface="ＭＳ Ｐゴシック" charset="0"/>
              </a:rPr>
              <a:t>JCM</a:t>
            </a:r>
            <a:r>
              <a:rPr lang="en-US" sz="1200" dirty="0">
                <a:latin typeface="Arial" charset="0"/>
                <a:ea typeface="ＭＳ Ｐゴシック" charset="0"/>
              </a:rPr>
              <a:t> </a:t>
            </a:r>
            <a:r>
              <a:rPr lang="en-US" sz="1200" b="1" dirty="0">
                <a:latin typeface="Arial" charset="0"/>
                <a:ea typeface="ＭＳ Ｐゴシック" charset="0"/>
              </a:rPr>
              <a:t>45:</a:t>
            </a:r>
            <a:r>
              <a:rPr lang="en-US" sz="1200" dirty="0">
                <a:latin typeface="Arial" charset="0"/>
                <a:ea typeface="ＭＳ Ｐゴシック" charset="0"/>
              </a:rPr>
              <a:t> 47 </a:t>
            </a:r>
            <a:r>
              <a:rPr lang="en-US" sz="800" dirty="0">
                <a:latin typeface="Arial" charset="0"/>
                <a:ea typeface="ＭＳ Ｐゴシック" charset="0"/>
                <a:cs typeface="ＭＳ Ｐゴシック" charset="0"/>
              </a:rPr>
              <a:t>[</a:t>
            </a:r>
            <a:r>
              <a:rPr lang="en-US" sz="800" dirty="0">
                <a:latin typeface="Arial" charset="0"/>
                <a:ea typeface="ＭＳ Ｐゴシック" charset="0"/>
                <a:cs typeface="ＭＳ Ｐゴシック" charset="0"/>
                <a:hlinkClick r:id="rId7"/>
              </a:rPr>
              <a:t>PubMed</a:t>
            </a:r>
            <a:r>
              <a:rPr lang="en-US" sz="800" dirty="0">
                <a:latin typeface="Arial" charset="0"/>
                <a:ea typeface="ＭＳ Ｐゴシック" charset="0"/>
                <a:cs typeface="ＭＳ Ｐゴシック" charset="0"/>
              </a:rPr>
              <a:t>]</a:t>
            </a:r>
            <a:r>
              <a:rPr lang="en-US" sz="800" dirty="0">
                <a:latin typeface="Arial" charset="0"/>
                <a:ea typeface="ＭＳ Ｐゴシック" charset="0"/>
              </a:rPr>
              <a:t> </a:t>
            </a:r>
          </a:p>
          <a:p>
            <a:pPr>
              <a:defRPr/>
            </a:pPr>
            <a:endParaRPr lang="en-US" sz="1200" b="1" dirty="0">
              <a:latin typeface="Arial" charset="0"/>
              <a:ea typeface="ＭＳ Ｐゴシック" charset="0"/>
            </a:endParaRPr>
          </a:p>
          <a:p>
            <a:pPr>
              <a:defRPr/>
            </a:pPr>
            <a:r>
              <a:rPr lang="en-US" sz="1200" b="1" dirty="0">
                <a:latin typeface="Arial" charset="0"/>
                <a:ea typeface="ＭＳ Ｐゴシック" charset="0"/>
              </a:rPr>
              <a:t>Maiden</a:t>
            </a:r>
            <a:r>
              <a:rPr lang="en-US" sz="1200" dirty="0">
                <a:latin typeface="Arial" charset="0"/>
                <a:ea typeface="ＭＳ Ｐゴシック" charset="0"/>
              </a:rPr>
              <a:t> </a:t>
            </a:r>
            <a:r>
              <a:rPr lang="en-US" sz="1200" i="1" dirty="0">
                <a:latin typeface="Arial" charset="0"/>
                <a:ea typeface="ＭＳ Ｐゴシック" charset="0"/>
              </a:rPr>
              <a:t>et al.</a:t>
            </a:r>
            <a:r>
              <a:rPr lang="en-US" sz="1200" dirty="0">
                <a:latin typeface="Arial" charset="0"/>
                <a:ea typeface="ＭＳ Ｐゴシック" charset="0"/>
              </a:rPr>
              <a:t> (1998). </a:t>
            </a:r>
            <a:r>
              <a:rPr lang="en-US" sz="1200" i="1" dirty="0">
                <a:latin typeface="Arial" charset="0"/>
                <a:ea typeface="ＭＳ Ｐゴシック" charset="0"/>
              </a:rPr>
              <a:t>PNAS</a:t>
            </a:r>
            <a:r>
              <a:rPr lang="en-US" sz="1200" dirty="0">
                <a:latin typeface="Arial" charset="0"/>
                <a:ea typeface="ＭＳ Ｐゴシック" charset="0"/>
              </a:rPr>
              <a:t> </a:t>
            </a:r>
            <a:r>
              <a:rPr lang="en-US" sz="1200" b="1" dirty="0">
                <a:latin typeface="Arial" charset="0"/>
                <a:ea typeface="ＭＳ Ｐゴシック" charset="0"/>
              </a:rPr>
              <a:t>95:</a:t>
            </a:r>
            <a:r>
              <a:rPr lang="en-US" sz="1200" dirty="0">
                <a:latin typeface="Arial" charset="0"/>
                <a:ea typeface="ＭＳ Ｐゴシック" charset="0"/>
              </a:rPr>
              <a:t> 3140 </a:t>
            </a:r>
            <a:r>
              <a:rPr lang="en-US" sz="800" dirty="0">
                <a:latin typeface="Arial" charset="0"/>
                <a:ea typeface="ＭＳ Ｐゴシック" charset="0"/>
              </a:rPr>
              <a:t>[</a:t>
            </a:r>
            <a:r>
              <a:rPr lang="en-US" sz="800" dirty="0">
                <a:latin typeface="Arial" charset="0"/>
                <a:ea typeface="ＭＳ Ｐゴシック" charset="0"/>
                <a:hlinkClick r:id="rId8"/>
              </a:rPr>
              <a:t>PubMed</a:t>
            </a:r>
            <a:r>
              <a:rPr lang="en-US" sz="800" dirty="0">
                <a:latin typeface="Arial" charset="0"/>
                <a:ea typeface="ＭＳ Ｐゴシック" charset="0"/>
              </a:rPr>
              <a:t>]</a:t>
            </a:r>
          </a:p>
          <a:p>
            <a:pPr>
              <a:defRPr/>
            </a:pPr>
            <a:r>
              <a:rPr lang="en-US" sz="800" dirty="0">
                <a:latin typeface="Arial" charset="0"/>
                <a:ea typeface="ＭＳ Ｐゴシック" charset="0"/>
              </a:rPr>
              <a:t>also </a:t>
            </a:r>
            <a:r>
              <a:rPr lang="en-US" sz="800" b="1" dirty="0">
                <a:latin typeface="Arial" charset="0"/>
                <a:ea typeface="ＭＳ Ｐゴシック" charset="0"/>
                <a:cs typeface="ＭＳ Ｐゴシック" charset="0"/>
              </a:rPr>
              <a:t>needed for backward compatibility</a:t>
            </a:r>
          </a:p>
        </p:txBody>
      </p:sp>
      <p:sp>
        <p:nvSpPr>
          <p:cNvPr id="6" name="TextBox 5"/>
          <p:cNvSpPr txBox="1"/>
          <p:nvPr/>
        </p:nvSpPr>
        <p:spPr>
          <a:xfrm>
            <a:off x="6459004" y="6520962"/>
            <a:ext cx="2717411" cy="307777"/>
          </a:xfrm>
          <a:prstGeom prst="rect">
            <a:avLst/>
          </a:prstGeom>
          <a:noFill/>
        </p:spPr>
        <p:txBody>
          <a:bodyPr wrap="none" rtlCol="0">
            <a:spAutoFit/>
          </a:bodyPr>
          <a:lstStyle/>
          <a:p>
            <a:r>
              <a:rPr lang="en-US" sz="1400" smtClean="0"/>
              <a:t>Original slide </a:t>
            </a:r>
            <a:r>
              <a:rPr lang="en-US" sz="1400" dirty="0" smtClean="0"/>
              <a:t>credit: Dag </a:t>
            </a:r>
            <a:r>
              <a:rPr lang="en-US" sz="1400" dirty="0" err="1" smtClean="0"/>
              <a:t>Harmsen</a:t>
            </a:r>
            <a:endParaRPr lang="en-US" sz="1400" dirty="0"/>
          </a:p>
        </p:txBody>
      </p:sp>
      <p:sp>
        <p:nvSpPr>
          <p:cNvPr id="25" name="Title 1"/>
          <p:cNvSpPr>
            <a:spLocks noGrp="1"/>
          </p:cNvSpPr>
          <p:nvPr>
            <p:ph type="title"/>
          </p:nvPr>
        </p:nvSpPr>
        <p:spPr>
          <a:xfrm>
            <a:off x="258900" y="24998"/>
            <a:ext cx="7886700" cy="994172"/>
          </a:xfrm>
        </p:spPr>
        <p:txBody>
          <a:bodyPr>
            <a:normAutofit fontScale="90000"/>
          </a:bodyPr>
          <a:lstStyle/>
          <a:p>
            <a:r>
              <a:rPr lang="en-US" sz="3750" dirty="0"/>
              <a:t>Hierarchical Microbial Typing Approach</a:t>
            </a:r>
          </a:p>
        </p:txBody>
      </p:sp>
    </p:spTree>
    <p:extLst>
      <p:ext uri="{BB962C8B-B14F-4D97-AF65-F5344CB8AC3E}">
        <p14:creationId xmlns:p14="http://schemas.microsoft.com/office/powerpoint/2010/main" val="471007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22" y="222693"/>
            <a:ext cx="8229600" cy="939546"/>
          </a:xfrm>
        </p:spPr>
        <p:txBody>
          <a:bodyPr>
            <a:noAutofit/>
          </a:bodyPr>
          <a:lstStyle/>
          <a:p>
            <a:r>
              <a:rPr lang="en-US" sz="3800" dirty="0" smtClean="0"/>
              <a:t>cg/</a:t>
            </a:r>
            <a:r>
              <a:rPr lang="en-US" sz="3800" dirty="0" err="1" smtClean="0"/>
              <a:t>wgMLST</a:t>
            </a:r>
            <a:r>
              <a:rPr lang="en-US" sz="3800" dirty="0" smtClean="0"/>
              <a:t>:</a:t>
            </a:r>
            <a:r>
              <a:rPr lang="en-US" sz="3800" dirty="0"/>
              <a:t/>
            </a:r>
            <a:br>
              <a:rPr lang="en-US" sz="3800" dirty="0"/>
            </a:br>
            <a:r>
              <a:rPr lang="en-US" sz="3800" dirty="0" err="1"/>
              <a:t>Pubmlst</a:t>
            </a:r>
            <a:r>
              <a:rPr lang="en-US" sz="3800" dirty="0"/>
              <a:t> /</a:t>
            </a:r>
            <a:r>
              <a:rPr lang="en-US" sz="3800" dirty="0" err="1"/>
              <a:t>BIGSdb</a:t>
            </a:r>
            <a:endParaRPr lang="en-US" sz="3800" dirty="0"/>
          </a:p>
        </p:txBody>
      </p:sp>
      <p:grpSp>
        <p:nvGrpSpPr>
          <p:cNvPr id="14" name="Group 13"/>
          <p:cNvGrpSpPr/>
          <p:nvPr/>
        </p:nvGrpSpPr>
        <p:grpSpPr>
          <a:xfrm>
            <a:off x="0" y="1895095"/>
            <a:ext cx="9144000" cy="4143031"/>
            <a:chOff x="0" y="1037844"/>
            <a:chExt cx="9144000" cy="4143031"/>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37844"/>
              <a:ext cx="9144000" cy="4143031"/>
            </a:xfrm>
            <a:prstGeom prst="rect">
              <a:avLst/>
            </a:prstGeom>
          </p:spPr>
        </p:pic>
        <p:sp>
          <p:nvSpPr>
            <p:cNvPr id="13" name="TextBox 12"/>
            <p:cNvSpPr txBox="1"/>
            <p:nvPr/>
          </p:nvSpPr>
          <p:spPr>
            <a:xfrm>
              <a:off x="4773168" y="1436030"/>
              <a:ext cx="2494337" cy="369332"/>
            </a:xfrm>
            <a:prstGeom prst="rect">
              <a:avLst/>
            </a:prstGeom>
            <a:noFill/>
          </p:spPr>
          <p:txBody>
            <a:bodyPr wrap="none" rtlCol="0">
              <a:spAutoFit/>
            </a:bodyPr>
            <a:lstStyle/>
            <a:p>
              <a:r>
                <a:rPr lang="en-US" dirty="0"/>
                <a:t>http://</a:t>
              </a:r>
              <a:r>
                <a:rPr lang="en-US" dirty="0" err="1"/>
                <a:t>www.pubmlst.org</a:t>
              </a:r>
              <a:endParaRPr lang="en-US" dirty="0"/>
            </a:p>
          </p:txBody>
        </p:sp>
      </p:gr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976" y="1968580"/>
            <a:ext cx="7242048" cy="399605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762" y="2320282"/>
            <a:ext cx="9144000" cy="3130707"/>
          </a:xfrm>
          <a:prstGeom prst="rect">
            <a:avLst/>
          </a:prstGeom>
        </p:spPr>
      </p:pic>
      <p:grpSp>
        <p:nvGrpSpPr>
          <p:cNvPr id="15" name="Group 14"/>
          <p:cNvGrpSpPr/>
          <p:nvPr/>
        </p:nvGrpSpPr>
        <p:grpSpPr>
          <a:xfrm>
            <a:off x="2066544" y="1968579"/>
            <a:ext cx="5200961" cy="4087834"/>
            <a:chOff x="129762" y="4855084"/>
            <a:chExt cx="5258530" cy="5143500"/>
          </a:xfrm>
        </p:grpSpPr>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762" y="4855084"/>
              <a:ext cx="5258530" cy="5143500"/>
            </a:xfrm>
            <a:prstGeom prst="rect">
              <a:avLst/>
            </a:prstGeom>
          </p:spPr>
        </p:pic>
        <p:sp>
          <p:nvSpPr>
            <p:cNvPr id="11" name="TextBox 10"/>
            <p:cNvSpPr txBox="1"/>
            <p:nvPr/>
          </p:nvSpPr>
          <p:spPr>
            <a:xfrm>
              <a:off x="2408689" y="6390397"/>
              <a:ext cx="2953649" cy="464710"/>
            </a:xfrm>
            <a:prstGeom prst="rect">
              <a:avLst/>
            </a:prstGeom>
            <a:noFill/>
          </p:spPr>
          <p:txBody>
            <a:bodyPr wrap="none" rtlCol="0">
              <a:spAutoFit/>
            </a:bodyPr>
            <a:lstStyle/>
            <a:p>
              <a:r>
                <a:rPr lang="en-US" dirty="0"/>
                <a:t>http://</a:t>
              </a:r>
              <a:r>
                <a:rPr lang="en-US" dirty="0" err="1"/>
                <a:t>bigsdb.web.pasteur.fr</a:t>
              </a:r>
              <a:r>
                <a:rPr lang="en-US" dirty="0"/>
                <a:t>/</a:t>
              </a:r>
            </a:p>
          </p:txBody>
        </p:sp>
      </p:grpSp>
    </p:spTree>
    <p:extLst>
      <p:ext uri="{BB962C8B-B14F-4D97-AF65-F5344CB8AC3E}">
        <p14:creationId xmlns:p14="http://schemas.microsoft.com/office/powerpoint/2010/main" val="109086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4" y="477132"/>
            <a:ext cx="7983415" cy="825949"/>
          </a:xfrm>
        </p:spPr>
        <p:txBody>
          <a:bodyPr>
            <a:noAutofit/>
          </a:bodyPr>
          <a:lstStyle/>
          <a:p>
            <a:r>
              <a:rPr lang="en-US" sz="3800" dirty="0"/>
              <a:t>Sequence Based Typing :</a:t>
            </a:r>
            <a:br>
              <a:rPr lang="en-US" sz="3800" dirty="0"/>
            </a:br>
            <a:r>
              <a:rPr lang="en-US" sz="3800" dirty="0" err="1"/>
              <a:t>Enterobase</a:t>
            </a:r>
            <a:endParaRPr lang="en-US" sz="38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7625" y="2047377"/>
            <a:ext cx="7990449" cy="3850661"/>
          </a:xfrm>
          <a:prstGeom prst="rect">
            <a:avLst/>
          </a:prstGeom>
        </p:spPr>
      </p:pic>
      <p:grpSp>
        <p:nvGrpSpPr>
          <p:cNvPr id="8" name="Group 7"/>
          <p:cNvGrpSpPr/>
          <p:nvPr/>
        </p:nvGrpSpPr>
        <p:grpSpPr>
          <a:xfrm>
            <a:off x="650631" y="1875620"/>
            <a:ext cx="7709095" cy="4125131"/>
            <a:chOff x="650630" y="1018369"/>
            <a:chExt cx="7709095" cy="4125131"/>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630" y="1018369"/>
              <a:ext cx="7709095" cy="4125131"/>
            </a:xfrm>
            <a:prstGeom prst="rect">
              <a:avLst/>
            </a:prstGeom>
          </p:spPr>
        </p:pic>
        <p:sp>
          <p:nvSpPr>
            <p:cNvPr id="7" name="TextBox 6"/>
            <p:cNvSpPr txBox="1"/>
            <p:nvPr/>
          </p:nvSpPr>
          <p:spPr>
            <a:xfrm>
              <a:off x="1012873" y="4538146"/>
              <a:ext cx="2358338" cy="369332"/>
            </a:xfrm>
            <a:prstGeom prst="rect">
              <a:avLst/>
            </a:prstGeom>
            <a:noFill/>
          </p:spPr>
          <p:txBody>
            <a:bodyPr wrap="none" rtlCol="0">
              <a:spAutoFit/>
            </a:bodyPr>
            <a:lstStyle/>
            <a:p>
              <a:r>
                <a:rPr lang="en-US" dirty="0"/>
                <a:t>slide by @</a:t>
              </a:r>
              <a:r>
                <a:rPr lang="en-US" dirty="0" err="1"/>
                <a:t>happy_khan</a:t>
              </a:r>
              <a:endParaRPr lang="en-US" dirty="0"/>
            </a:p>
          </p:txBody>
        </p:sp>
      </p:grpSp>
      <p:sp>
        <p:nvSpPr>
          <p:cNvPr id="11" name="Rectangle 10"/>
          <p:cNvSpPr/>
          <p:nvPr/>
        </p:nvSpPr>
        <p:spPr>
          <a:xfrm>
            <a:off x="2192042" y="2242583"/>
            <a:ext cx="6480689" cy="1754326"/>
          </a:xfrm>
          <a:prstGeom prst="rect">
            <a:avLst/>
          </a:prstGeom>
          <a:solidFill>
            <a:schemeClr val="bg1"/>
          </a:solidFill>
        </p:spPr>
        <p:txBody>
          <a:bodyPr wrap="square">
            <a:spAutoFit/>
          </a:bodyPr>
          <a:lstStyle/>
          <a:p>
            <a:pPr>
              <a:lnSpc>
                <a:spcPct val="150000"/>
              </a:lnSpc>
            </a:pPr>
            <a:r>
              <a:rPr lang="en-GB" dirty="0"/>
              <a:t>Martin Sergeant</a:t>
            </a:r>
          </a:p>
          <a:p>
            <a:pPr>
              <a:lnSpc>
                <a:spcPct val="150000"/>
              </a:lnSpc>
            </a:pPr>
            <a:r>
              <a:rPr lang="en-GB" dirty="0"/>
              <a:t>Mark </a:t>
            </a:r>
            <a:r>
              <a:rPr lang="en-GB" dirty="0" err="1"/>
              <a:t>Achtman</a:t>
            </a:r>
            <a:endParaRPr lang="en-GB" dirty="0"/>
          </a:p>
          <a:p>
            <a:pPr>
              <a:lnSpc>
                <a:spcPct val="150000"/>
              </a:lnSpc>
            </a:pPr>
            <a:r>
              <a:rPr lang="en-GB" dirty="0"/>
              <a:t>Nabil-</a:t>
            </a:r>
            <a:r>
              <a:rPr lang="en-GB" dirty="0" err="1"/>
              <a:t>Fareed</a:t>
            </a:r>
            <a:r>
              <a:rPr lang="en-GB" dirty="0"/>
              <a:t> </a:t>
            </a:r>
            <a:r>
              <a:rPr lang="en-GB" dirty="0" err="1"/>
              <a:t>Alikhan</a:t>
            </a:r>
            <a:endParaRPr lang="en-GB" dirty="0"/>
          </a:p>
          <a:p>
            <a:pPr>
              <a:lnSpc>
                <a:spcPct val="150000"/>
              </a:lnSpc>
            </a:pPr>
            <a:r>
              <a:rPr lang="en-GB" dirty="0" err="1"/>
              <a:t>Zhemin</a:t>
            </a:r>
            <a:r>
              <a:rPr lang="en-GB" dirty="0"/>
              <a:t> Zhou</a:t>
            </a:r>
          </a:p>
        </p:txBody>
      </p:sp>
      <p:pic>
        <p:nvPicPr>
          <p:cNvPr id="9" name="Content Placeholder 3"/>
          <p:cNvPicPr>
            <a:picLocks noGrp="1" noChangeAspect="1"/>
          </p:cNvPicPr>
          <p:nvPr>
            <p:ph sz="half" idx="1"/>
          </p:nvPr>
        </p:nvPicPr>
        <p:blipFill rotWithShape="1">
          <a:blip r:embed="rId4" cstate="email">
            <a:extLst>
              <a:ext uri="{28A0092B-C50C-407E-A947-70E740481C1C}">
                <a14:useLocalDpi xmlns:a14="http://schemas.microsoft.com/office/drawing/2010/main"/>
              </a:ext>
            </a:extLst>
          </a:blip>
          <a:stretch/>
        </p:blipFill>
        <p:spPr>
          <a:xfrm>
            <a:off x="4867489" y="2477237"/>
            <a:ext cx="3573127" cy="2383247"/>
          </a:xfrm>
        </p:spPr>
      </p:pic>
    </p:spTree>
    <p:extLst>
      <p:ext uri="{BB962C8B-B14F-4D97-AF65-F5344CB8AC3E}">
        <p14:creationId xmlns:p14="http://schemas.microsoft.com/office/powerpoint/2010/main" val="105232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chewBBACA</a:t>
            </a:r>
            <a:r>
              <a:rPr lang="en-US" dirty="0"/>
              <a:t>: </a:t>
            </a:r>
            <a:br>
              <a:rPr lang="en-US" dirty="0"/>
            </a:br>
            <a:r>
              <a:rPr lang="en-US" dirty="0"/>
              <a:t>Blast score ratio Based Allele Calling</a:t>
            </a:r>
            <a:endParaRPr lang="en-US" sz="16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08176"/>
            <a:ext cx="9144000" cy="5151185"/>
          </a:xfrm>
          <a:prstGeom prst="rect">
            <a:avLst/>
          </a:prstGeom>
        </p:spPr>
      </p:pic>
      <p:sp>
        <p:nvSpPr>
          <p:cNvPr id="5" name="TextBox 4"/>
          <p:cNvSpPr txBox="1"/>
          <p:nvPr/>
        </p:nvSpPr>
        <p:spPr>
          <a:xfrm>
            <a:off x="457200" y="5281659"/>
            <a:ext cx="4862037" cy="1200329"/>
          </a:xfrm>
          <a:prstGeom prst="rect">
            <a:avLst/>
          </a:prstGeom>
          <a:noFill/>
        </p:spPr>
        <p:txBody>
          <a:bodyPr wrap="none" rtlCol="0">
            <a:spAutoFit/>
          </a:bodyPr>
          <a:lstStyle/>
          <a:p>
            <a:r>
              <a:rPr lang="en-US" b="1" dirty="0" smtClean="0">
                <a:solidFill>
                  <a:schemeClr val="bg1"/>
                </a:solidFill>
              </a:rPr>
              <a:t>This is Chewbacca </a:t>
            </a:r>
            <a:r>
              <a:rPr lang="is-IS" b="1" dirty="0" smtClean="0">
                <a:solidFill>
                  <a:schemeClr val="bg1"/>
                </a:solidFill>
              </a:rPr>
              <a:t>... </a:t>
            </a:r>
            <a:r>
              <a:rPr lang="en-US" b="1" dirty="0" smtClean="0">
                <a:solidFill>
                  <a:schemeClr val="bg1"/>
                </a:solidFill>
              </a:rPr>
              <a:t>H</a:t>
            </a:r>
            <a:r>
              <a:rPr lang="is-IS" b="1" dirty="0" smtClean="0">
                <a:solidFill>
                  <a:schemeClr val="bg1"/>
                </a:solidFill>
              </a:rPr>
              <a:t>e is chewBBACA’s cousin</a:t>
            </a:r>
          </a:p>
          <a:p>
            <a:r>
              <a:rPr lang="is-IS" b="1" dirty="0" smtClean="0">
                <a:solidFill>
                  <a:schemeClr val="bg1"/>
                </a:solidFill>
              </a:rPr>
              <a:t>Silva et al , Microbial Genomics, 2018 </a:t>
            </a:r>
          </a:p>
          <a:p>
            <a:endParaRPr lang="is-IS" b="1" dirty="0">
              <a:solidFill>
                <a:schemeClr val="bg1"/>
              </a:solidFill>
            </a:endParaRPr>
          </a:p>
          <a:p>
            <a:r>
              <a:rPr lang="is-IS" b="1" dirty="0" smtClean="0">
                <a:solidFill>
                  <a:schemeClr val="bg1"/>
                </a:solidFill>
              </a:rPr>
              <a:t>More on this tomorrow</a:t>
            </a:r>
            <a:endParaRPr lang="en-US" b="1" dirty="0">
              <a:solidFill>
                <a:schemeClr val="bg1"/>
              </a:solidFill>
            </a:endParaRPr>
          </a:p>
        </p:txBody>
      </p:sp>
    </p:spTree>
    <p:extLst>
      <p:ext uri="{BB962C8B-B14F-4D97-AF65-F5344CB8AC3E}">
        <p14:creationId xmlns:p14="http://schemas.microsoft.com/office/powerpoint/2010/main" val="627594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cgMLST</a:t>
            </a:r>
            <a:r>
              <a:rPr lang="en-US" dirty="0" smtClean="0"/>
              <a:t>/</a:t>
            </a:r>
            <a:r>
              <a:rPr lang="en-US" dirty="0" err="1" smtClean="0"/>
              <a:t>wgMLST</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5743" y="1527028"/>
            <a:ext cx="7061200" cy="5330972"/>
          </a:xfrm>
          <a:prstGeom prst="rect">
            <a:avLst/>
          </a:prstGeom>
        </p:spPr>
      </p:pic>
      <p:sp>
        <p:nvSpPr>
          <p:cNvPr id="5" name="Rectangle 4"/>
          <p:cNvSpPr/>
          <p:nvPr/>
        </p:nvSpPr>
        <p:spPr>
          <a:xfrm>
            <a:off x="1001486" y="2775857"/>
            <a:ext cx="7271657" cy="2852057"/>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488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Databases</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8501" y="2059464"/>
            <a:ext cx="4086187" cy="3574653"/>
          </a:xfrm>
          <a:prstGeom prst="rect">
            <a:avLst/>
          </a:prstGeom>
        </p:spPr>
      </p:pic>
      <p:sp>
        <p:nvSpPr>
          <p:cNvPr id="8" name="TextBox 7"/>
          <p:cNvSpPr txBox="1"/>
          <p:nvPr/>
        </p:nvSpPr>
        <p:spPr>
          <a:xfrm>
            <a:off x="5855515" y="2338740"/>
            <a:ext cx="2996333" cy="923330"/>
          </a:xfrm>
          <a:prstGeom prst="rect">
            <a:avLst/>
          </a:prstGeom>
          <a:noFill/>
        </p:spPr>
        <p:txBody>
          <a:bodyPr wrap="none" rtlCol="0">
            <a:spAutoFit/>
          </a:bodyPr>
          <a:lstStyle/>
          <a:p>
            <a:pPr marL="285750" indent="-285750">
              <a:buFont typeface="Arial" charset="0"/>
              <a:buChar char="•"/>
            </a:pPr>
            <a:r>
              <a:rPr lang="en-US" dirty="0"/>
              <a:t>Browser access and search</a:t>
            </a:r>
          </a:p>
          <a:p>
            <a:pPr marL="285750" indent="-285750">
              <a:buFont typeface="Arial" charset="0"/>
              <a:buChar char="•"/>
            </a:pPr>
            <a:r>
              <a:rPr lang="en-US" dirty="0"/>
              <a:t>BLAST searches</a:t>
            </a:r>
          </a:p>
          <a:p>
            <a:pPr marL="285750" indent="-285750">
              <a:buFont typeface="Arial" charset="0"/>
              <a:buChar char="•"/>
            </a:pPr>
            <a:r>
              <a:rPr lang="en-US" dirty="0"/>
              <a:t>ftp access</a:t>
            </a:r>
          </a:p>
        </p:txBody>
      </p:sp>
      <p:sp>
        <p:nvSpPr>
          <p:cNvPr id="9" name="Rectangle 8"/>
          <p:cNvSpPr/>
          <p:nvPr/>
        </p:nvSpPr>
        <p:spPr>
          <a:xfrm>
            <a:off x="4977452" y="5554564"/>
            <a:ext cx="3709349" cy="369332"/>
          </a:xfrm>
          <a:prstGeom prst="rect">
            <a:avLst/>
          </a:prstGeom>
        </p:spPr>
        <p:txBody>
          <a:bodyPr wrap="none">
            <a:spAutoFit/>
          </a:bodyPr>
          <a:lstStyle/>
          <a:p>
            <a:pPr marL="285750" indent="-285750">
              <a:buFont typeface="Arial" charset="0"/>
              <a:buChar char="•"/>
            </a:pPr>
            <a:r>
              <a:rPr lang="en-US" dirty="0"/>
              <a:t>REST APIs (programmatic access) </a:t>
            </a:r>
          </a:p>
        </p:txBody>
      </p:sp>
      <p:sp>
        <p:nvSpPr>
          <p:cNvPr id="10" name="Rectangle 9"/>
          <p:cNvSpPr/>
          <p:nvPr/>
        </p:nvSpPr>
        <p:spPr>
          <a:xfrm>
            <a:off x="48537" y="5534089"/>
            <a:ext cx="3212739" cy="369332"/>
          </a:xfrm>
          <a:prstGeom prst="rect">
            <a:avLst/>
          </a:prstGeom>
        </p:spPr>
        <p:txBody>
          <a:bodyPr wrap="none">
            <a:spAutoFit/>
          </a:bodyPr>
          <a:lstStyle/>
          <a:p>
            <a:pPr marL="285750" indent="-285750">
              <a:buFont typeface="Arial" charset="0"/>
              <a:buChar char="•"/>
            </a:pPr>
            <a:r>
              <a:rPr lang="en-US" dirty="0"/>
              <a:t>programmatic access : </a:t>
            </a:r>
            <a:r>
              <a:rPr lang="en-US" dirty="0" err="1"/>
              <a:t>eutils</a:t>
            </a:r>
            <a:r>
              <a:rPr lang="en-US" dirty="0"/>
              <a:t> </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2103" y="4718776"/>
            <a:ext cx="1526822" cy="559486"/>
          </a:xfrm>
          <a:prstGeom prst="rect">
            <a:avLst/>
          </a:prstGeom>
        </p:spPr>
      </p:pic>
    </p:spTree>
    <p:extLst>
      <p:ext uri="{BB962C8B-B14F-4D97-AF65-F5344CB8AC3E}">
        <p14:creationId xmlns:p14="http://schemas.microsoft.com/office/powerpoint/2010/main" val="173774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a:t>
            </a:r>
            <a:endParaRPr lang="en-US" dirty="0"/>
          </a:p>
        </p:txBody>
      </p:sp>
      <p:sp>
        <p:nvSpPr>
          <p:cNvPr id="3" name="Rectangle 2"/>
          <p:cNvSpPr/>
          <p:nvPr/>
        </p:nvSpPr>
        <p:spPr>
          <a:xfrm>
            <a:off x="1012043" y="1770761"/>
            <a:ext cx="7674757" cy="5262979"/>
          </a:xfrm>
          <a:prstGeom prst="rect">
            <a:avLst/>
          </a:prstGeom>
        </p:spPr>
        <p:txBody>
          <a:bodyPr wrap="square">
            <a:spAutoFit/>
          </a:bodyPr>
          <a:lstStyle/>
          <a:p>
            <a:r>
              <a:rPr lang="en-US" sz="1400" b="1" dirty="0" smtClean="0">
                <a:solidFill>
                  <a:srgbClr val="000000"/>
                </a:solidFill>
                <a:latin typeface="Trebuchet MS" charset="0"/>
                <a:cs typeface="Arial" charset="0"/>
              </a:rPr>
              <a:t>MLST</a:t>
            </a:r>
            <a:r>
              <a:rPr lang="en-US" sz="1400" dirty="0" smtClean="0">
                <a:solidFill>
                  <a:srgbClr val="000000"/>
                </a:solidFill>
                <a:latin typeface="Trebuchet MS" charset="0"/>
                <a:cs typeface="Arial" charset="0"/>
              </a:rPr>
              <a:t> 12 </a:t>
            </a:r>
            <a:r>
              <a:rPr lang="en-US" sz="1400" dirty="0">
                <a:solidFill>
                  <a:srgbClr val="000000"/>
                </a:solidFill>
                <a:latin typeface="Trebuchet MS" charset="0"/>
                <a:cs typeface="Arial" charset="0"/>
              </a:rPr>
              <a:t>- 9 - 11 - 7 - 11 - 20 </a:t>
            </a:r>
            <a:r>
              <a:rPr lang="en-US" sz="1400" dirty="0" smtClean="0">
                <a:solidFill>
                  <a:srgbClr val="000000"/>
                </a:solidFill>
                <a:latin typeface="Trebuchet MS" charset="0"/>
                <a:cs typeface="Arial" charset="0"/>
              </a:rPr>
              <a:t>– 3 </a:t>
            </a:r>
          </a:p>
          <a:p>
            <a:endParaRPr lang="en-US" sz="1400" b="1" dirty="0" smtClean="0">
              <a:solidFill>
                <a:srgbClr val="000000"/>
              </a:solidFill>
              <a:latin typeface="Trebuchet MS" charset="0"/>
              <a:cs typeface="Arial" charset="0"/>
            </a:endParaRPr>
          </a:p>
          <a:p>
            <a:r>
              <a:rPr lang="en-US" sz="1400" b="1" dirty="0" err="1" smtClean="0">
                <a:solidFill>
                  <a:srgbClr val="000000"/>
                </a:solidFill>
                <a:latin typeface="Trebuchet MS" charset="0"/>
                <a:cs typeface="Arial" charset="0"/>
              </a:rPr>
              <a:t>wg</a:t>
            </a:r>
            <a:r>
              <a:rPr lang="en-US" sz="1400" b="1" dirty="0" smtClean="0">
                <a:solidFill>
                  <a:srgbClr val="000000"/>
                </a:solidFill>
                <a:latin typeface="Trebuchet MS" charset="0"/>
                <a:cs typeface="Arial" charset="0"/>
              </a:rPr>
              <a:t>/</a:t>
            </a:r>
            <a:r>
              <a:rPr lang="en-US" sz="1400" b="1" dirty="0" err="1" smtClean="0">
                <a:solidFill>
                  <a:srgbClr val="000000"/>
                </a:solidFill>
                <a:latin typeface="Trebuchet MS" charset="0"/>
                <a:cs typeface="Arial" charset="0"/>
              </a:rPr>
              <a:t>cgMLST</a:t>
            </a:r>
            <a:r>
              <a:rPr lang="en-US" sz="1400" b="1" dirty="0" smtClean="0">
                <a:solidFill>
                  <a:srgbClr val="000000"/>
                </a:solidFill>
                <a:latin typeface="Trebuchet MS" charset="0"/>
                <a:cs typeface="Arial" charset="0"/>
              </a:rPr>
              <a:t>   </a:t>
            </a:r>
            <a:r>
              <a:rPr lang="mr-IN" sz="1400" b="1" dirty="0" smtClean="0">
                <a:solidFill>
                  <a:srgbClr val="000000"/>
                </a:solidFill>
                <a:latin typeface="Trebuchet MS" charset="0"/>
                <a:cs typeface="Arial" charset="0"/>
              </a:rPr>
              <a:t>…</a:t>
            </a:r>
            <a:r>
              <a:rPr lang="pt-PT" sz="1400" b="1" dirty="0" smtClean="0">
                <a:solidFill>
                  <a:srgbClr val="000000"/>
                </a:solidFill>
                <a:latin typeface="Trebuchet MS" charset="0"/>
                <a:cs typeface="Arial" charset="0"/>
              </a:rPr>
              <a:t>.</a:t>
            </a:r>
            <a:r>
              <a:rPr lang="pt-PT" sz="1400" b="1" dirty="0" err="1" smtClean="0">
                <a:solidFill>
                  <a:srgbClr val="000000"/>
                </a:solidFill>
                <a:latin typeface="Trebuchet MS" charset="0"/>
                <a:cs typeface="Arial" charset="0"/>
              </a:rPr>
              <a:t>much</a:t>
            </a:r>
            <a:r>
              <a:rPr lang="pt-PT" sz="1400" b="1" dirty="0" smtClean="0">
                <a:solidFill>
                  <a:srgbClr val="000000"/>
                </a:solidFill>
                <a:latin typeface="Trebuchet MS" charset="0"/>
                <a:cs typeface="Arial" charset="0"/>
              </a:rPr>
              <a:t> more locus </a:t>
            </a:r>
            <a:r>
              <a:rPr lang="pt-PT" sz="1400" b="1" dirty="0" err="1" smtClean="0">
                <a:solidFill>
                  <a:srgbClr val="000000"/>
                </a:solidFill>
                <a:latin typeface="Trebuchet MS" charset="0"/>
                <a:cs typeface="Arial" charset="0"/>
              </a:rPr>
              <a:t>than</a:t>
            </a:r>
            <a:r>
              <a:rPr lang="pt-PT" sz="1400" b="1" dirty="0" smtClean="0">
                <a:solidFill>
                  <a:srgbClr val="000000"/>
                </a:solidFill>
                <a:latin typeface="Trebuchet MS" charset="0"/>
                <a:cs typeface="Arial" charset="0"/>
              </a:rPr>
              <a:t> MLST (</a:t>
            </a:r>
            <a:r>
              <a:rPr lang="pt-PT" sz="1400" b="1" dirty="0" err="1" smtClean="0">
                <a:solidFill>
                  <a:srgbClr val="000000"/>
                </a:solidFill>
                <a:latin typeface="Trebuchet MS" charset="0"/>
                <a:cs typeface="Arial" charset="0"/>
              </a:rPr>
              <a:t>hundreds</a:t>
            </a:r>
            <a:r>
              <a:rPr lang="pt-PT" sz="1400" b="1" dirty="0" smtClean="0">
                <a:solidFill>
                  <a:srgbClr val="000000"/>
                </a:solidFill>
                <a:latin typeface="Trebuchet MS" charset="0"/>
                <a:cs typeface="Arial" charset="0"/>
              </a:rPr>
              <a:t> to </a:t>
            </a:r>
            <a:r>
              <a:rPr lang="pt-PT" sz="1400" b="1" dirty="0" err="1" smtClean="0">
                <a:solidFill>
                  <a:srgbClr val="000000"/>
                </a:solidFill>
                <a:latin typeface="Trebuchet MS" charset="0"/>
                <a:cs typeface="Arial" charset="0"/>
              </a:rPr>
              <a:t>thousands</a:t>
            </a:r>
            <a:r>
              <a:rPr lang="pt-PT" sz="1400" b="1" dirty="0" smtClean="0">
                <a:solidFill>
                  <a:srgbClr val="000000"/>
                </a:solidFill>
                <a:latin typeface="Trebuchet MS" charset="0"/>
                <a:cs typeface="Arial" charset="0"/>
              </a:rPr>
              <a:t>)</a:t>
            </a:r>
            <a:endParaRPr lang="en-US" sz="1400" b="1" dirty="0" smtClean="0">
              <a:solidFill>
                <a:srgbClr val="000000"/>
              </a:solidFill>
              <a:latin typeface="Trebuchet MS" charset="0"/>
              <a:cs typeface="Arial" charset="0"/>
            </a:endParaRPr>
          </a:p>
          <a:p>
            <a:endParaRPr lang="en-US" sz="1400" dirty="0" smtClean="0">
              <a:solidFill>
                <a:srgbClr val="000000"/>
              </a:solidFill>
              <a:latin typeface="Trebuchet MS" charset="0"/>
              <a:cs typeface="Arial" charset="0"/>
            </a:endParaRPr>
          </a:p>
          <a:p>
            <a:r>
              <a:rPr lang="en-US" sz="1400" b="1" dirty="0" smtClean="0">
                <a:solidFill>
                  <a:srgbClr val="000000"/>
                </a:solidFill>
                <a:latin typeface="Trebuchet MS" charset="0"/>
                <a:cs typeface="Arial" charset="0"/>
              </a:rPr>
              <a:t>SNP (</a:t>
            </a:r>
            <a:r>
              <a:rPr lang="en-US" sz="1400" b="1" dirty="0" err="1" smtClean="0">
                <a:solidFill>
                  <a:srgbClr val="000000"/>
                </a:solidFill>
                <a:latin typeface="Trebuchet MS" charset="0"/>
                <a:cs typeface="Arial" charset="0"/>
              </a:rPr>
              <a:t>Fasta</a:t>
            </a:r>
            <a:r>
              <a:rPr lang="en-US" sz="1400" b="1" dirty="0" smtClean="0">
                <a:solidFill>
                  <a:srgbClr val="000000"/>
                </a:solidFill>
                <a:latin typeface="Trebuchet MS" charset="0"/>
                <a:cs typeface="Arial" charset="0"/>
              </a:rPr>
              <a:t> format)</a:t>
            </a:r>
          </a:p>
          <a:p>
            <a:r>
              <a:rPr lang="en-US" sz="1400" dirty="0">
                <a:solidFill>
                  <a:srgbClr val="000000"/>
                </a:solidFill>
                <a:latin typeface="Trebuchet MS" charset="0"/>
                <a:cs typeface="Arial" charset="0"/>
              </a:rPr>
              <a:t>&gt;</a:t>
            </a:r>
            <a:r>
              <a:rPr lang="en-US" sz="1400" dirty="0" smtClean="0">
                <a:solidFill>
                  <a:srgbClr val="000000"/>
                </a:solidFill>
                <a:latin typeface="Trebuchet MS" charset="0"/>
                <a:cs typeface="Arial" charset="0"/>
              </a:rPr>
              <a:t>1</a:t>
            </a:r>
          </a:p>
          <a:p>
            <a:r>
              <a:rPr lang="en-US" sz="1400" dirty="0" smtClean="0">
                <a:solidFill>
                  <a:srgbClr val="000000"/>
                </a:solidFill>
                <a:latin typeface="Trebuchet MS" charset="0"/>
                <a:cs typeface="Arial" charset="0"/>
              </a:rPr>
              <a:t>TAGGATCCCATTGTCTATTTGGACGAGTGACTTTATTTCAGTTTATTATCTCTGTGCTCAGCTGTCTTCTGAGTATCGATTGTTTCGAGAACTGAGTAAGTGCCAAGCTGCTCATCCTTACCAAAATGCCCTTCACACGGGTGATGACTGGCTGAGTTGACAATAGTTGCGGATGCAGATATGACTCTGGGGATCTGTATTACCTAATACCCCGTGAAACTTTCCATTGTGGTCTTTTTCAACAAGGTTTTCTGGACGATTACTTTATTTGGAAATTACCCTTCTTGGAAGTGTTGTTCGGCCTGTTCCAGAACGCTAAGTGACTAAATATCCACCCTGTGACTTCTACTGATGTCAAGT</a:t>
            </a:r>
          </a:p>
          <a:p>
            <a:r>
              <a:rPr lang="en-US" sz="1400" dirty="0" smtClean="0">
                <a:solidFill>
                  <a:srgbClr val="000000"/>
                </a:solidFill>
                <a:latin typeface="Trebuchet MS" charset="0"/>
                <a:cs typeface="Arial" charset="0"/>
              </a:rPr>
              <a:t>&gt;2</a:t>
            </a:r>
          </a:p>
          <a:p>
            <a:r>
              <a:rPr lang="en-US" sz="1400" dirty="0" smtClean="0">
                <a:solidFill>
                  <a:srgbClr val="000000"/>
                </a:solidFill>
                <a:latin typeface="Trebuchet MS" charset="0"/>
                <a:cs typeface="Arial" charset="0"/>
              </a:rPr>
              <a:t>TAGGATCCCATTGTCTATTTGGACGAGTGACTTTATTTCAGTTTTTTATCTCTGTGTTCAGCTGTTTTCCGAGTATCGATTGTTTCGAGAACTGAGTAACGCCCCGGCTGTTCATCCTTACCCCAATGCCCTTCACACGGGTGATGATTGGCTGAATTAACAATAGTTGCGGATGCAGATGTGACTCTGGGGATCTGTATGACCTAATACCCCGTGAAACTCTCCATTGTGGTCTTTTTCAACAAGGTTTTCTGGACGATTACTTTATTTGGAAATTACCCTTCTTGGAAGTGTTGTTCGGCCTGTTCCAGAACGCCACGTGACTAAATATCCACCCTGTGACTTCTACTGATGTCAAGT</a:t>
            </a:r>
          </a:p>
          <a:p>
            <a:endParaRPr lang="en-US" sz="1400" dirty="0">
              <a:solidFill>
                <a:srgbClr val="000000"/>
              </a:solidFill>
              <a:latin typeface="Trebuchet MS" charset="0"/>
              <a:cs typeface="Arial" charset="0"/>
            </a:endParaRPr>
          </a:p>
          <a:p>
            <a:r>
              <a:rPr lang="en-US" sz="1400" b="1" dirty="0" smtClean="0">
                <a:solidFill>
                  <a:srgbClr val="000000"/>
                </a:solidFill>
                <a:latin typeface="Trebuchet MS" charset="0"/>
                <a:cs typeface="Arial" charset="0"/>
              </a:rPr>
              <a:t>Gene Presence /Absence </a:t>
            </a:r>
            <a:endParaRPr lang="en-US" sz="1400" dirty="0">
              <a:solidFill>
                <a:srgbClr val="000000"/>
              </a:solidFill>
              <a:latin typeface="Trebuchet MS" charset="0"/>
              <a:cs typeface="Arial" charset="0"/>
            </a:endParaRPr>
          </a:p>
          <a:p>
            <a:r>
              <a:rPr lang="en-US" sz="1400" dirty="0" smtClean="0">
                <a:solidFill>
                  <a:srgbClr val="000000"/>
                </a:solidFill>
                <a:latin typeface="Trebuchet MS" charset="0"/>
                <a:cs typeface="Arial" charset="0"/>
              </a:rPr>
              <a:t>1 100010101010101010101010111101010101</a:t>
            </a:r>
            <a:endParaRPr lang="en-US" sz="1400" dirty="0">
              <a:solidFill>
                <a:srgbClr val="000000"/>
              </a:solidFill>
              <a:latin typeface="Trebuchet MS" charset="0"/>
              <a:cs typeface="Arial" charset="0"/>
            </a:endParaRPr>
          </a:p>
          <a:p>
            <a:r>
              <a:rPr lang="en-US" sz="1400" dirty="0" smtClean="0"/>
              <a:t>2 </a:t>
            </a:r>
            <a:r>
              <a:rPr lang="en-US" sz="1400" dirty="0" smtClean="0">
                <a:solidFill>
                  <a:srgbClr val="000000"/>
                </a:solidFill>
                <a:latin typeface="Trebuchet MS" charset="0"/>
                <a:cs typeface="Arial" charset="0"/>
              </a:rPr>
              <a:t>100010101010111110101010100101010101</a:t>
            </a:r>
            <a:endParaRPr lang="en-US" sz="1400" dirty="0">
              <a:solidFill>
                <a:srgbClr val="000000"/>
              </a:solidFill>
              <a:latin typeface="Trebuchet MS" charset="0"/>
              <a:cs typeface="Arial" charset="0"/>
            </a:endParaRPr>
          </a:p>
          <a:p>
            <a:endParaRPr lang="en-US" sz="1400" dirty="0"/>
          </a:p>
        </p:txBody>
      </p:sp>
    </p:spTree>
    <p:extLst>
      <p:ext uri="{BB962C8B-B14F-4D97-AF65-F5344CB8AC3E}">
        <p14:creationId xmlns:p14="http://schemas.microsoft.com/office/powerpoint/2010/main" val="21415102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027" y="155448"/>
            <a:ext cx="8229600" cy="1252728"/>
          </a:xfrm>
        </p:spPr>
        <p:txBody>
          <a:bodyPr>
            <a:normAutofit fontScale="90000"/>
          </a:bodyPr>
          <a:lstStyle/>
          <a:p>
            <a:pPr>
              <a:defRPr/>
            </a:pPr>
            <a:r>
              <a:rPr lang="en-US" sz="4400" dirty="0"/>
              <a:t>Software for Phylogenetic trees:</a:t>
            </a:r>
            <a:br>
              <a:rPr lang="en-US" sz="4400" dirty="0"/>
            </a:br>
            <a:r>
              <a:rPr lang="en-US" sz="4400" dirty="0"/>
              <a:t> based on sequence  alignments</a:t>
            </a:r>
            <a:endParaRPr lang="en-US" sz="4800" dirty="0">
              <a:solidFill>
                <a:srgbClr val="FFFF00"/>
              </a:solidFill>
              <a:cs typeface="Arial"/>
            </a:endParaRPr>
          </a:p>
        </p:txBody>
      </p:sp>
      <p:sp>
        <p:nvSpPr>
          <p:cNvPr id="10" name="Content Placeholder 2"/>
          <p:cNvSpPr txBox="1">
            <a:spLocks/>
          </p:cNvSpPr>
          <p:nvPr/>
        </p:nvSpPr>
        <p:spPr>
          <a:xfrm>
            <a:off x="41275" y="1500940"/>
            <a:ext cx="6022975" cy="6330950"/>
          </a:xfrm>
          <a:prstGeom prst="rect">
            <a:avLst/>
          </a:prstGeom>
        </p:spPr>
        <p:txBody>
          <a:bodyPr>
            <a:normAutofit fontScale="85000" lnSpcReduction="20000"/>
          </a:bodyPr>
          <a:lstStyle>
            <a:lvl1pPr marL="342900" indent="-342900" algn="l" rtl="0" eaLnBrk="0" fontAlgn="base" hangingPunct="0">
              <a:spcBef>
                <a:spcPct val="20000"/>
              </a:spcBef>
              <a:spcAft>
                <a:spcPts val="600"/>
              </a:spcAft>
              <a:buClr>
                <a:schemeClr val="tx2"/>
              </a:buClr>
              <a:buFont typeface="Arial" charset="0"/>
              <a:buChar char="•"/>
              <a:defRPr sz="1700" kern="1200" spc="3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ts val="600"/>
              </a:spcAft>
              <a:buClr>
                <a:schemeClr val="tx2"/>
              </a:buClr>
              <a:buFont typeface="Arial" charset="0"/>
              <a:buChar char="•"/>
              <a:defRPr sz="1700" kern="1200" spc="30">
                <a:solidFill>
                  <a:schemeClr val="tx1"/>
                </a:solidFill>
                <a:latin typeface="+mn-lt"/>
                <a:ea typeface="ＭＳ Ｐゴシック" charset="0"/>
                <a:cs typeface="+mn-cs"/>
              </a:defRPr>
            </a:lvl2pPr>
            <a:lvl3pPr marL="1143000" indent="-228600" algn="l" rtl="0" eaLnBrk="0" fontAlgn="base" hangingPunct="0">
              <a:spcBef>
                <a:spcPct val="20000"/>
              </a:spcBef>
              <a:spcAft>
                <a:spcPts val="600"/>
              </a:spcAft>
              <a:buClr>
                <a:schemeClr val="tx2"/>
              </a:buClr>
              <a:buFont typeface="Arial" charset="0"/>
              <a:buChar char="•"/>
              <a:defRPr sz="1700" kern="1200" spc="30">
                <a:solidFill>
                  <a:schemeClr val="tx1"/>
                </a:solidFill>
                <a:latin typeface="+mn-lt"/>
                <a:ea typeface="ＭＳ Ｐゴシック" charset="0"/>
                <a:cs typeface="+mn-cs"/>
              </a:defRPr>
            </a:lvl3pPr>
            <a:lvl4pPr marL="1600200" indent="-228600" algn="l" rtl="0" eaLnBrk="0" fontAlgn="base" hangingPunct="0">
              <a:spcBef>
                <a:spcPct val="20000"/>
              </a:spcBef>
              <a:spcAft>
                <a:spcPts val="600"/>
              </a:spcAft>
              <a:buClr>
                <a:schemeClr val="tx2"/>
              </a:buClr>
              <a:buFont typeface="Arial" charset="0"/>
              <a:buChar char="•"/>
              <a:defRPr sz="1700" kern="1200" spc="30">
                <a:solidFill>
                  <a:schemeClr val="tx1"/>
                </a:solidFill>
                <a:latin typeface="+mn-lt"/>
                <a:ea typeface="ＭＳ Ｐゴシック" charset="0"/>
                <a:cs typeface="+mn-cs"/>
              </a:defRPr>
            </a:lvl4pPr>
            <a:lvl5pPr marL="2057400" indent="-228600" algn="l" rtl="0" eaLnBrk="0" fontAlgn="base" hangingPunct="0">
              <a:spcBef>
                <a:spcPct val="20000"/>
              </a:spcBef>
              <a:spcAft>
                <a:spcPts val="600"/>
              </a:spcAft>
              <a:buClr>
                <a:schemeClr val="tx2"/>
              </a:buClr>
              <a:buFont typeface="Arial" charset="0"/>
              <a:buChar char="•"/>
              <a:defRPr sz="1700" kern="1200" spc="30">
                <a:solidFill>
                  <a:schemeClr val="tx1"/>
                </a:solidFill>
                <a:latin typeface="+mn-lt"/>
                <a:ea typeface="ＭＳ Ｐゴシック" charset="0"/>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a:defRPr/>
            </a:pPr>
            <a:r>
              <a:rPr lang="en-US" sz="2400" dirty="0" smtClean="0">
                <a:cs typeface="Arial"/>
              </a:rPr>
              <a:t>MEGA</a:t>
            </a:r>
            <a:r>
              <a:rPr lang="en-US" sz="1800" dirty="0" smtClean="0">
                <a:cs typeface="Arial"/>
              </a:rPr>
              <a:t> </a:t>
            </a:r>
          </a:p>
          <a:p>
            <a:pPr lvl="1">
              <a:defRPr/>
            </a:pPr>
            <a:r>
              <a:rPr lang="en-US" sz="2400" dirty="0" smtClean="0">
                <a:cs typeface="Arial"/>
              </a:rPr>
              <a:t>http://</a:t>
            </a:r>
            <a:r>
              <a:rPr lang="en-US" sz="2400" dirty="0" err="1" smtClean="0">
                <a:cs typeface="Arial"/>
              </a:rPr>
              <a:t>www.megasoftware.net</a:t>
            </a:r>
            <a:r>
              <a:rPr lang="en-US" sz="2400" dirty="0" smtClean="0">
                <a:cs typeface="Arial"/>
              </a:rPr>
              <a:t>/</a:t>
            </a:r>
          </a:p>
          <a:p>
            <a:pPr>
              <a:defRPr/>
            </a:pPr>
            <a:r>
              <a:rPr lang="en-US" sz="2400" dirty="0" err="1" smtClean="0">
                <a:cs typeface="Arial"/>
              </a:rPr>
              <a:t>Splitstree</a:t>
            </a:r>
            <a:r>
              <a:rPr lang="en-US" sz="2400" dirty="0" smtClean="0">
                <a:cs typeface="Arial"/>
              </a:rPr>
              <a:t> </a:t>
            </a:r>
          </a:p>
          <a:p>
            <a:pPr lvl="1">
              <a:defRPr/>
            </a:pPr>
            <a:r>
              <a:rPr lang="en-US" sz="2400" dirty="0" smtClean="0">
                <a:cs typeface="Arial"/>
              </a:rPr>
              <a:t>http://</a:t>
            </a:r>
            <a:r>
              <a:rPr lang="en-US" sz="2400" dirty="0" err="1" smtClean="0">
                <a:cs typeface="Arial"/>
              </a:rPr>
              <a:t>www.splitstree.org</a:t>
            </a:r>
            <a:r>
              <a:rPr lang="en-US" sz="2400" dirty="0" smtClean="0">
                <a:cs typeface="Arial"/>
              </a:rPr>
              <a:t>/</a:t>
            </a:r>
          </a:p>
          <a:p>
            <a:pPr>
              <a:defRPr/>
            </a:pPr>
            <a:r>
              <a:rPr lang="en-US" sz="2400" dirty="0" err="1" smtClean="0">
                <a:cs typeface="Arial"/>
              </a:rPr>
              <a:t>Geneious</a:t>
            </a:r>
            <a:r>
              <a:rPr lang="en-US" sz="2400" dirty="0" smtClean="0">
                <a:cs typeface="Arial"/>
              </a:rPr>
              <a:t> </a:t>
            </a:r>
            <a:r>
              <a:rPr lang="en-US" sz="1400" dirty="0" smtClean="0">
                <a:cs typeface="Arial"/>
              </a:rPr>
              <a:t>(http://</a:t>
            </a:r>
            <a:r>
              <a:rPr lang="en-US" sz="1400" dirty="0" err="1" smtClean="0">
                <a:cs typeface="Arial"/>
              </a:rPr>
              <a:t>www.geneious.com</a:t>
            </a:r>
            <a:r>
              <a:rPr lang="en-US" sz="1400" dirty="0" smtClean="0">
                <a:cs typeface="Arial"/>
              </a:rPr>
              <a:t>/)</a:t>
            </a:r>
          </a:p>
          <a:p>
            <a:pPr lvl="1">
              <a:defRPr/>
            </a:pPr>
            <a:r>
              <a:rPr lang="en-US" sz="2400" dirty="0" err="1" smtClean="0">
                <a:cs typeface="Arial"/>
              </a:rPr>
              <a:t>www.geneious.com</a:t>
            </a:r>
            <a:endParaRPr lang="en-US" sz="2400" dirty="0" smtClean="0">
              <a:cs typeface="Arial"/>
            </a:endParaRPr>
          </a:p>
          <a:p>
            <a:pPr>
              <a:defRPr/>
            </a:pPr>
            <a:r>
              <a:rPr lang="en-US" sz="2400" dirty="0" err="1" smtClean="0">
                <a:cs typeface="Arial"/>
              </a:rPr>
              <a:t>FastTree</a:t>
            </a:r>
            <a:r>
              <a:rPr lang="en-US" sz="2400" dirty="0" smtClean="0">
                <a:cs typeface="Arial"/>
              </a:rPr>
              <a:t> </a:t>
            </a:r>
          </a:p>
          <a:p>
            <a:pPr lvl="1">
              <a:defRPr/>
            </a:pPr>
            <a:r>
              <a:rPr lang="en-US" sz="2400" dirty="0"/>
              <a:t>http://</a:t>
            </a:r>
            <a:r>
              <a:rPr lang="en-US" sz="2400" dirty="0" err="1"/>
              <a:t>www.microbesonline.org</a:t>
            </a:r>
            <a:r>
              <a:rPr lang="en-US" sz="2400" dirty="0"/>
              <a:t>/</a:t>
            </a:r>
            <a:r>
              <a:rPr lang="en-US" sz="2400" dirty="0" err="1" smtClean="0"/>
              <a:t>fasttree</a:t>
            </a:r>
            <a:r>
              <a:rPr lang="en-US" sz="2400" dirty="0" smtClean="0"/>
              <a:t> </a:t>
            </a:r>
            <a:endParaRPr lang="en-US" sz="2400" dirty="0" smtClean="0">
              <a:cs typeface="Arial"/>
            </a:endParaRPr>
          </a:p>
          <a:p>
            <a:pPr>
              <a:defRPr/>
            </a:pPr>
            <a:r>
              <a:rPr lang="en-US" sz="2400" dirty="0" err="1" smtClean="0">
                <a:cs typeface="Arial"/>
              </a:rPr>
              <a:t>RAxML</a:t>
            </a:r>
            <a:r>
              <a:rPr lang="en-US" sz="2400" dirty="0" smtClean="0">
                <a:cs typeface="Arial"/>
              </a:rPr>
              <a:t> </a:t>
            </a:r>
          </a:p>
          <a:p>
            <a:pPr lvl="1">
              <a:defRPr/>
            </a:pPr>
            <a:r>
              <a:rPr lang="en-US" dirty="0" smtClean="0">
                <a:cs typeface="Arial"/>
              </a:rPr>
              <a:t>http://</a:t>
            </a:r>
            <a:r>
              <a:rPr lang="en-US" dirty="0" err="1" smtClean="0">
                <a:cs typeface="Arial"/>
              </a:rPr>
              <a:t>sco.h-its.org</a:t>
            </a:r>
            <a:r>
              <a:rPr lang="en-US" dirty="0" smtClean="0">
                <a:cs typeface="Arial"/>
              </a:rPr>
              <a:t>/</a:t>
            </a:r>
            <a:r>
              <a:rPr lang="en-US" dirty="0" err="1" smtClean="0">
                <a:cs typeface="Arial"/>
              </a:rPr>
              <a:t>exelixis</a:t>
            </a:r>
            <a:r>
              <a:rPr lang="en-US" dirty="0" smtClean="0">
                <a:cs typeface="Arial"/>
              </a:rPr>
              <a:t>/web/software/</a:t>
            </a:r>
            <a:r>
              <a:rPr lang="en-US" dirty="0" err="1" smtClean="0">
                <a:cs typeface="Arial"/>
              </a:rPr>
              <a:t>raxml</a:t>
            </a:r>
            <a:r>
              <a:rPr lang="en-US" dirty="0" smtClean="0">
                <a:cs typeface="Arial"/>
              </a:rPr>
              <a:t>/</a:t>
            </a:r>
            <a:r>
              <a:rPr lang="en-US" dirty="0" err="1" smtClean="0">
                <a:cs typeface="Arial"/>
              </a:rPr>
              <a:t>index.html</a:t>
            </a:r>
            <a:endParaRPr lang="en-US" dirty="0">
              <a:cs typeface="Arial"/>
            </a:endParaRPr>
          </a:p>
          <a:p>
            <a:pPr>
              <a:defRPr/>
            </a:pPr>
            <a:r>
              <a:rPr lang="en-US" sz="2400" dirty="0" smtClean="0">
                <a:cs typeface="Arial"/>
              </a:rPr>
              <a:t>PHYLIP</a:t>
            </a:r>
          </a:p>
          <a:p>
            <a:pPr lvl="1">
              <a:defRPr/>
            </a:pPr>
            <a:r>
              <a:rPr lang="en-US" sz="1500" dirty="0" smtClean="0">
                <a:cs typeface="Arial"/>
              </a:rPr>
              <a:t>http://</a:t>
            </a:r>
            <a:r>
              <a:rPr lang="en-US" sz="1500" dirty="0" err="1" smtClean="0">
                <a:cs typeface="Arial"/>
              </a:rPr>
              <a:t>evolution.genetics.washington.edu</a:t>
            </a:r>
            <a:r>
              <a:rPr lang="en-US" sz="1500" dirty="0" smtClean="0">
                <a:cs typeface="Arial"/>
              </a:rPr>
              <a:t>/</a:t>
            </a:r>
            <a:r>
              <a:rPr lang="en-US" sz="1500" dirty="0" err="1" smtClean="0">
                <a:cs typeface="Arial"/>
              </a:rPr>
              <a:t>phylip.html</a:t>
            </a:r>
            <a:endParaRPr lang="en-US" sz="1500" dirty="0">
              <a:cs typeface="Arial"/>
            </a:endParaRPr>
          </a:p>
          <a:p>
            <a:pPr>
              <a:defRPr/>
            </a:pPr>
            <a:r>
              <a:rPr lang="en-US" sz="2400" dirty="0" smtClean="0">
                <a:cs typeface="Arial"/>
              </a:rPr>
              <a:t>BEAST</a:t>
            </a:r>
          </a:p>
          <a:p>
            <a:pPr lvl="1">
              <a:defRPr/>
            </a:pPr>
            <a:r>
              <a:rPr lang="en-US" sz="2400" dirty="0" smtClean="0">
                <a:cs typeface="Arial"/>
              </a:rPr>
              <a:t>http://</a:t>
            </a:r>
            <a:r>
              <a:rPr lang="en-US" sz="2400" dirty="0" err="1" smtClean="0">
                <a:cs typeface="Arial"/>
              </a:rPr>
              <a:t>beast.bio.ed.ac.uk</a:t>
            </a:r>
            <a:r>
              <a:rPr lang="en-US" sz="2400" dirty="0" smtClean="0">
                <a:cs typeface="Arial"/>
              </a:rPr>
              <a:t>/ </a:t>
            </a:r>
          </a:p>
          <a:p>
            <a:pPr>
              <a:defRPr/>
            </a:pPr>
            <a:endParaRPr lang="en-US" sz="2400" dirty="0" smtClean="0">
              <a:cs typeface="Arial"/>
            </a:endParaRPr>
          </a:p>
          <a:p>
            <a:pPr>
              <a:defRPr/>
            </a:pPr>
            <a:endParaRPr lang="en-US" sz="2400" dirty="0" smtClean="0">
              <a:cs typeface="Arial"/>
            </a:endParaRPr>
          </a:p>
          <a:p>
            <a:pPr marL="118872" indent="0">
              <a:buFont typeface="Arial" charset="0"/>
              <a:buNone/>
              <a:defRPr/>
            </a:pPr>
            <a:r>
              <a:rPr lang="en-US" sz="2400" dirty="0" smtClean="0">
                <a:cs typeface="Arial"/>
              </a:rPr>
              <a:t>                </a:t>
            </a:r>
            <a:endParaRPr lang="en-US" sz="2400" dirty="0">
              <a:cs typeface="Arial"/>
            </a:endParaRPr>
          </a:p>
        </p:txBody>
      </p:sp>
      <p:pic>
        <p:nvPicPr>
          <p:cNvPr id="11" name="Picture 5" descr="SplitsTreeWindow.g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74492" y="3022600"/>
            <a:ext cx="3069508" cy="22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screen-capture-27.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18250" y="1774825"/>
            <a:ext cx="263683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screen-capture-28.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42869" y="5912366"/>
            <a:ext cx="2387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phylip.gi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99050" y="5842516"/>
            <a:ext cx="9652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beas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57625" y="5931416"/>
            <a:ext cx="876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
          <p:cNvSpPr txBox="1">
            <a:spLocks noChangeArrowheads="1"/>
          </p:cNvSpPr>
          <p:nvPr/>
        </p:nvSpPr>
        <p:spPr bwMode="auto">
          <a:xfrm>
            <a:off x="371027" y="6488668"/>
            <a:ext cx="30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en-US" sz="1800">
                <a:latin typeface="+mn-lt"/>
              </a:rPr>
              <a:t>And many many others…</a:t>
            </a:r>
          </a:p>
        </p:txBody>
      </p:sp>
    </p:spTree>
    <p:extLst>
      <p:ext uri="{BB962C8B-B14F-4D97-AF65-F5344CB8AC3E}">
        <p14:creationId xmlns:p14="http://schemas.microsoft.com/office/powerpoint/2010/main" val="409143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Alignment methods</a:t>
            </a:r>
          </a:p>
        </p:txBody>
      </p:sp>
      <p:sp>
        <p:nvSpPr>
          <p:cNvPr id="6" name="TextBox 5"/>
          <p:cNvSpPr txBox="1"/>
          <p:nvPr/>
        </p:nvSpPr>
        <p:spPr>
          <a:xfrm>
            <a:off x="41275" y="1427163"/>
            <a:ext cx="9055100" cy="7694414"/>
          </a:xfrm>
          <a:prstGeom prst="rect">
            <a:avLst/>
          </a:prstGeom>
          <a:noFill/>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371600" indent="-4572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en-US" sz="2600" b="1" dirty="0">
                <a:latin typeface="+mn-lt"/>
              </a:rPr>
              <a:t>Caveats:</a:t>
            </a:r>
          </a:p>
          <a:p>
            <a:pPr eaLnBrk="1" hangingPunct="1"/>
            <a:r>
              <a:rPr lang="en-US" altLang="en-US" sz="2600" dirty="0">
                <a:latin typeface="+mn-lt"/>
              </a:rPr>
              <a:t>	</a:t>
            </a:r>
          </a:p>
          <a:p>
            <a:pPr lvl="2" eaLnBrk="1" hangingPunct="1">
              <a:buFont typeface="Arial" charset="0"/>
              <a:buChar char="•"/>
            </a:pPr>
            <a:r>
              <a:rPr lang="en-US" altLang="en-US" sz="2600" dirty="0">
                <a:latin typeface="+mn-lt"/>
              </a:rPr>
              <a:t>Computationally intensive: some methods can’t be applied to hundreds to thousands of </a:t>
            </a:r>
            <a:r>
              <a:rPr lang="en-US" altLang="en-US" sz="2600" dirty="0" smtClean="0">
                <a:latin typeface="+mn-lt"/>
              </a:rPr>
              <a:t>strains or require High Performance computers</a:t>
            </a:r>
            <a:endParaRPr lang="en-US" altLang="en-US" sz="2600" dirty="0">
              <a:latin typeface="+mn-lt"/>
            </a:endParaRPr>
          </a:p>
          <a:p>
            <a:pPr lvl="2" eaLnBrk="1" hangingPunct="1">
              <a:buFont typeface="Arial" charset="0"/>
              <a:buChar char="•"/>
            </a:pPr>
            <a:endParaRPr lang="en-US" altLang="en-US" sz="2600" dirty="0">
              <a:latin typeface="+mn-lt"/>
            </a:endParaRPr>
          </a:p>
          <a:p>
            <a:pPr lvl="2" eaLnBrk="1" hangingPunct="1">
              <a:buFont typeface="Arial" charset="0"/>
              <a:buChar char="•"/>
            </a:pPr>
            <a:r>
              <a:rPr lang="en-US" altLang="en-US" sz="2600" dirty="0">
                <a:latin typeface="+mn-lt"/>
              </a:rPr>
              <a:t>Require specialized method and software knowledge for parameter definition</a:t>
            </a:r>
          </a:p>
          <a:p>
            <a:pPr lvl="2" eaLnBrk="1" hangingPunct="1">
              <a:buFont typeface="Arial" charset="0"/>
              <a:buChar char="•"/>
            </a:pPr>
            <a:endParaRPr lang="en-US" altLang="en-US" sz="2600" dirty="0">
              <a:latin typeface="+mn-lt"/>
            </a:endParaRPr>
          </a:p>
          <a:p>
            <a:pPr lvl="2" eaLnBrk="1" hangingPunct="1">
              <a:buFont typeface="Arial" charset="0"/>
              <a:buChar char="•"/>
            </a:pPr>
            <a:r>
              <a:rPr lang="en-US" altLang="en-US" sz="2600" dirty="0">
                <a:latin typeface="+mn-lt"/>
              </a:rPr>
              <a:t>Some </a:t>
            </a:r>
            <a:r>
              <a:rPr lang="en-US" altLang="en-US" sz="2600" dirty="0" smtClean="0">
                <a:latin typeface="+mn-lt"/>
              </a:rPr>
              <a:t>genetic phenomena </a:t>
            </a:r>
            <a:r>
              <a:rPr lang="en-US" altLang="en-US" sz="2600" dirty="0">
                <a:latin typeface="+mn-lt"/>
              </a:rPr>
              <a:t>violate the assumptions </a:t>
            </a:r>
            <a:r>
              <a:rPr lang="en-US" altLang="en-US" sz="2600" dirty="0" smtClean="0">
                <a:latin typeface="+mn-lt"/>
              </a:rPr>
              <a:t>(</a:t>
            </a:r>
            <a:r>
              <a:rPr lang="en-US" altLang="en-US" sz="2600" dirty="0" err="1" smtClean="0">
                <a:latin typeface="+mn-lt"/>
              </a:rPr>
              <a:t>homoplasy</a:t>
            </a:r>
            <a:r>
              <a:rPr lang="en-US" altLang="en-US" sz="2600" dirty="0" smtClean="0">
                <a:latin typeface="+mn-lt"/>
              </a:rPr>
              <a:t>: recombination</a:t>
            </a:r>
            <a:r>
              <a:rPr lang="en-US" altLang="en-US" sz="2600" dirty="0">
                <a:latin typeface="+mn-lt"/>
              </a:rPr>
              <a:t>, convergent evolution</a:t>
            </a:r>
            <a:r>
              <a:rPr lang="en-US" altLang="en-US" sz="2600" dirty="0" smtClean="0">
                <a:latin typeface="+mn-lt"/>
              </a:rPr>
              <a:t>,</a:t>
            </a:r>
            <a:r>
              <a:rPr lang="is-IS" altLang="en-US" sz="2600" dirty="0" smtClean="0">
                <a:latin typeface="+mn-lt"/>
              </a:rPr>
              <a:t>…</a:t>
            </a:r>
            <a:r>
              <a:rPr lang="en-US" altLang="en-US" sz="2600" dirty="0" smtClean="0">
                <a:latin typeface="+mn-lt"/>
              </a:rPr>
              <a:t>): need to identify and remove recombination regions (software options : </a:t>
            </a:r>
            <a:r>
              <a:rPr lang="en-US" altLang="en-US" sz="2600" dirty="0" err="1" smtClean="0">
                <a:latin typeface="+mn-lt"/>
              </a:rPr>
              <a:t>Gubbins</a:t>
            </a:r>
            <a:r>
              <a:rPr lang="en-US" altLang="en-US" sz="2600" dirty="0" smtClean="0">
                <a:latin typeface="+mn-lt"/>
              </a:rPr>
              <a:t> / </a:t>
            </a:r>
            <a:r>
              <a:rPr lang="en-US" altLang="en-US" sz="2600" dirty="0" err="1" smtClean="0">
                <a:latin typeface="+mn-lt"/>
              </a:rPr>
              <a:t>BratNextGen</a:t>
            </a:r>
            <a:r>
              <a:rPr lang="en-US" altLang="en-US" sz="2600" dirty="0" smtClean="0">
                <a:latin typeface="+mn-lt"/>
              </a:rPr>
              <a:t> )</a:t>
            </a:r>
            <a:endParaRPr lang="en-US" altLang="en-US" sz="2600" dirty="0">
              <a:latin typeface="+mn-lt"/>
            </a:endParaRPr>
          </a:p>
          <a:p>
            <a:pPr lvl="2" eaLnBrk="1" hangingPunct="1">
              <a:buFont typeface="Arial" charset="0"/>
              <a:buChar char="•"/>
            </a:pPr>
            <a:endParaRPr lang="en-US" altLang="en-US" sz="2600" dirty="0">
              <a:latin typeface="+mn-lt"/>
            </a:endParaRPr>
          </a:p>
          <a:p>
            <a:pPr lvl="2" eaLnBrk="1" hangingPunct="1">
              <a:buFont typeface="Arial" charset="0"/>
              <a:buChar char="•"/>
            </a:pPr>
            <a:endParaRPr lang="en-US" altLang="en-US" sz="2600" dirty="0">
              <a:latin typeface="+mn-lt"/>
            </a:endParaRPr>
          </a:p>
          <a:p>
            <a:pPr lvl="2" eaLnBrk="1" hangingPunct="1">
              <a:buFont typeface="Arial" charset="0"/>
              <a:buChar char="•"/>
            </a:pPr>
            <a:endParaRPr lang="en-US" altLang="en-US" sz="2600" dirty="0">
              <a:latin typeface="+mn-lt"/>
            </a:endParaRPr>
          </a:p>
          <a:p>
            <a:pPr lvl="2" eaLnBrk="1" hangingPunct="1">
              <a:buFont typeface="Arial" charset="0"/>
              <a:buChar char="•"/>
            </a:pPr>
            <a:endParaRPr lang="en-US" altLang="en-US" sz="2600" dirty="0">
              <a:latin typeface="+mn-lt"/>
            </a:endParaRPr>
          </a:p>
          <a:p>
            <a:pPr eaLnBrk="1" hangingPunct="1">
              <a:buFont typeface="Arial" charset="0"/>
              <a:buChar char="•"/>
            </a:pPr>
            <a:endParaRPr lang="en-US" altLang="en-US" sz="2600" dirty="0">
              <a:latin typeface="+mn-lt"/>
            </a:endParaRPr>
          </a:p>
          <a:p>
            <a:pPr eaLnBrk="1" hangingPunct="1"/>
            <a:endParaRPr lang="en-US" altLang="en-US" sz="2600" dirty="0">
              <a:latin typeface="+mn-lt"/>
            </a:endParaRPr>
          </a:p>
        </p:txBody>
      </p:sp>
    </p:spTree>
    <p:extLst>
      <p:ext uri="{BB962C8B-B14F-4D97-AF65-F5344CB8AC3E}">
        <p14:creationId xmlns:p14="http://schemas.microsoft.com/office/powerpoint/2010/main" val="12283669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goeBURST</a:t>
            </a:r>
            <a:r>
              <a:rPr lang="en-US" dirty="0" smtClean="0"/>
              <a:t> algorithm </a:t>
            </a:r>
            <a:endParaRPr lang="en-US" dirty="0"/>
          </a:p>
        </p:txBody>
      </p:sp>
      <p:grpSp>
        <p:nvGrpSpPr>
          <p:cNvPr id="5" name="Group 18"/>
          <p:cNvGrpSpPr>
            <a:grpSpLocks/>
          </p:cNvGrpSpPr>
          <p:nvPr/>
        </p:nvGrpSpPr>
        <p:grpSpPr bwMode="auto">
          <a:xfrm>
            <a:off x="1182688" y="2455863"/>
            <a:ext cx="1077912" cy="976312"/>
            <a:chOff x="406401" y="1714506"/>
            <a:chExt cx="1077912" cy="976309"/>
          </a:xfrm>
        </p:grpSpPr>
        <p:sp>
          <p:nvSpPr>
            <p:cNvPr id="6" name="Rectangle 4"/>
            <p:cNvSpPr>
              <a:spLocks noChangeArrowheads="1"/>
            </p:cNvSpPr>
            <p:nvPr/>
          </p:nvSpPr>
          <p:spPr bwMode="auto">
            <a:xfrm>
              <a:off x="406401" y="1714506"/>
              <a:ext cx="10779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2800" b="1"/>
                <a:t>1-1-1</a:t>
              </a:r>
            </a:p>
          </p:txBody>
        </p:sp>
        <p:sp>
          <p:nvSpPr>
            <p:cNvPr id="7" name="Oval 29"/>
            <p:cNvSpPr>
              <a:spLocks noChangeArrowheads="1"/>
            </p:cNvSpPr>
            <p:nvPr/>
          </p:nvSpPr>
          <p:spPr bwMode="auto">
            <a:xfrm>
              <a:off x="719137" y="2330453"/>
              <a:ext cx="358775" cy="360362"/>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8" name="Group 19"/>
          <p:cNvGrpSpPr>
            <a:grpSpLocks/>
          </p:cNvGrpSpPr>
          <p:nvPr/>
        </p:nvGrpSpPr>
        <p:grpSpPr bwMode="auto">
          <a:xfrm>
            <a:off x="2408238" y="2455863"/>
            <a:ext cx="1044575" cy="976312"/>
            <a:chOff x="1632014" y="1714506"/>
            <a:chExt cx="1044575" cy="976309"/>
          </a:xfrm>
        </p:grpSpPr>
        <p:sp>
          <p:nvSpPr>
            <p:cNvPr id="9" name="Rectangle 11"/>
            <p:cNvSpPr>
              <a:spLocks noChangeArrowheads="1"/>
            </p:cNvSpPr>
            <p:nvPr/>
          </p:nvSpPr>
          <p:spPr bwMode="auto">
            <a:xfrm>
              <a:off x="1632014" y="1714506"/>
              <a:ext cx="1044575" cy="501650"/>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2800" b="1"/>
                <a:t>1-1-2</a:t>
              </a:r>
            </a:p>
          </p:txBody>
        </p:sp>
        <p:sp>
          <p:nvSpPr>
            <p:cNvPr id="10" name="Oval 30"/>
            <p:cNvSpPr>
              <a:spLocks noChangeArrowheads="1"/>
            </p:cNvSpPr>
            <p:nvPr/>
          </p:nvSpPr>
          <p:spPr bwMode="auto">
            <a:xfrm>
              <a:off x="1923321" y="2330453"/>
              <a:ext cx="360362" cy="360362"/>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11" name="Group 20"/>
          <p:cNvGrpSpPr>
            <a:grpSpLocks/>
          </p:cNvGrpSpPr>
          <p:nvPr/>
        </p:nvGrpSpPr>
        <p:grpSpPr bwMode="auto">
          <a:xfrm>
            <a:off x="3759200" y="2455863"/>
            <a:ext cx="1022350" cy="976312"/>
            <a:chOff x="2983390" y="1714506"/>
            <a:chExt cx="1023307" cy="976309"/>
          </a:xfrm>
        </p:grpSpPr>
        <p:sp>
          <p:nvSpPr>
            <p:cNvPr id="12" name="Rectangle 12"/>
            <p:cNvSpPr>
              <a:spLocks noChangeArrowheads="1"/>
            </p:cNvSpPr>
            <p:nvPr/>
          </p:nvSpPr>
          <p:spPr bwMode="auto">
            <a:xfrm>
              <a:off x="2983390" y="1714506"/>
              <a:ext cx="1023307" cy="501650"/>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2800" b="1"/>
                <a:t>1-2-1</a:t>
              </a:r>
            </a:p>
          </p:txBody>
        </p:sp>
        <p:sp>
          <p:nvSpPr>
            <p:cNvPr id="13" name="Oval 31"/>
            <p:cNvSpPr>
              <a:spLocks noChangeArrowheads="1"/>
            </p:cNvSpPr>
            <p:nvPr/>
          </p:nvSpPr>
          <p:spPr bwMode="auto">
            <a:xfrm>
              <a:off x="3268662" y="2330453"/>
              <a:ext cx="360363" cy="360362"/>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14" name="Group 21"/>
          <p:cNvGrpSpPr>
            <a:grpSpLocks/>
          </p:cNvGrpSpPr>
          <p:nvPr/>
        </p:nvGrpSpPr>
        <p:grpSpPr bwMode="auto">
          <a:xfrm>
            <a:off x="5091113" y="2455863"/>
            <a:ext cx="1135062" cy="976312"/>
            <a:chOff x="4316088" y="1714506"/>
            <a:chExt cx="1135063" cy="976309"/>
          </a:xfrm>
        </p:grpSpPr>
        <p:sp>
          <p:nvSpPr>
            <p:cNvPr id="15" name="Rectangle 13"/>
            <p:cNvSpPr>
              <a:spLocks noChangeArrowheads="1"/>
            </p:cNvSpPr>
            <p:nvPr/>
          </p:nvSpPr>
          <p:spPr bwMode="auto">
            <a:xfrm>
              <a:off x="4316088" y="1714506"/>
              <a:ext cx="1135063" cy="501650"/>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2800" b="1"/>
                <a:t>1-2-2</a:t>
              </a:r>
            </a:p>
          </p:txBody>
        </p:sp>
        <p:sp>
          <p:nvSpPr>
            <p:cNvPr id="16" name="Oval 32"/>
            <p:cNvSpPr>
              <a:spLocks noChangeArrowheads="1"/>
            </p:cNvSpPr>
            <p:nvPr/>
          </p:nvSpPr>
          <p:spPr bwMode="auto">
            <a:xfrm>
              <a:off x="4622963" y="2330453"/>
              <a:ext cx="360362" cy="360362"/>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17" name="Group 22"/>
          <p:cNvGrpSpPr>
            <a:grpSpLocks/>
          </p:cNvGrpSpPr>
          <p:nvPr/>
        </p:nvGrpSpPr>
        <p:grpSpPr bwMode="auto">
          <a:xfrm>
            <a:off x="6586538" y="2455863"/>
            <a:ext cx="1135062" cy="976312"/>
            <a:chOff x="5811155" y="1714506"/>
            <a:chExt cx="1135063" cy="976309"/>
          </a:xfrm>
        </p:grpSpPr>
        <p:sp>
          <p:nvSpPr>
            <p:cNvPr id="18" name="Oval 32"/>
            <p:cNvSpPr>
              <a:spLocks noChangeArrowheads="1"/>
            </p:cNvSpPr>
            <p:nvPr/>
          </p:nvSpPr>
          <p:spPr bwMode="auto">
            <a:xfrm>
              <a:off x="6151153" y="2330453"/>
              <a:ext cx="359731" cy="360362"/>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9" name="Rectangle 13"/>
            <p:cNvSpPr>
              <a:spLocks noChangeArrowheads="1"/>
            </p:cNvSpPr>
            <p:nvPr/>
          </p:nvSpPr>
          <p:spPr bwMode="auto">
            <a:xfrm>
              <a:off x="5811155" y="1714506"/>
              <a:ext cx="1135063" cy="501650"/>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2800" b="1"/>
                <a:t>1-2-3</a:t>
              </a:r>
            </a:p>
          </p:txBody>
        </p:sp>
      </p:grpSp>
      <p:grpSp>
        <p:nvGrpSpPr>
          <p:cNvPr id="20" name="Group 19"/>
          <p:cNvGrpSpPr>
            <a:grpSpLocks/>
          </p:cNvGrpSpPr>
          <p:nvPr/>
        </p:nvGrpSpPr>
        <p:grpSpPr bwMode="auto">
          <a:xfrm>
            <a:off x="1681163" y="1360488"/>
            <a:ext cx="5483225" cy="2708275"/>
            <a:chOff x="1680496" y="1360353"/>
            <a:chExt cx="5483122" cy="2708620"/>
          </a:xfrm>
        </p:grpSpPr>
        <p:grpSp>
          <p:nvGrpSpPr>
            <p:cNvPr id="21" name="Group 63"/>
            <p:cNvGrpSpPr>
              <a:grpSpLocks/>
            </p:cNvGrpSpPr>
            <p:nvPr/>
          </p:nvGrpSpPr>
          <p:grpSpPr bwMode="auto">
            <a:xfrm>
              <a:off x="1680496" y="3426604"/>
              <a:ext cx="1204977" cy="629667"/>
              <a:chOff x="904874" y="2684465"/>
              <a:chExt cx="1204977" cy="629667"/>
            </a:xfrm>
          </p:grpSpPr>
          <p:cxnSp>
            <p:nvCxnSpPr>
              <p:cNvPr id="34" name="Curved Connector 16"/>
              <p:cNvCxnSpPr>
                <a:cxnSpLocks noChangeShapeType="1"/>
              </p:cNvCxnSpPr>
              <p:nvPr/>
            </p:nvCxnSpPr>
            <p:spPr bwMode="auto">
              <a:xfrm rot="16200000" flipH="1">
                <a:off x="1501013" y="2088326"/>
                <a:ext cx="12700" cy="1204977"/>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5" name="TextBox 14"/>
              <p:cNvSpPr txBox="1">
                <a:spLocks noChangeArrowheads="1"/>
              </p:cNvSpPr>
              <p:nvPr/>
            </p:nvSpPr>
            <p:spPr bwMode="auto">
              <a:xfrm flipH="1">
                <a:off x="1077912" y="2944800"/>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grpSp>
        <p:grpSp>
          <p:nvGrpSpPr>
            <p:cNvPr id="22" name="Group 65"/>
            <p:cNvGrpSpPr>
              <a:grpSpLocks/>
            </p:cNvGrpSpPr>
            <p:nvPr/>
          </p:nvGrpSpPr>
          <p:grpSpPr bwMode="auto">
            <a:xfrm>
              <a:off x="4231609" y="3426604"/>
              <a:ext cx="1204977" cy="642369"/>
              <a:chOff x="3455987" y="2684465"/>
              <a:chExt cx="1204977" cy="642369"/>
            </a:xfrm>
          </p:grpSpPr>
          <p:cxnSp>
            <p:nvCxnSpPr>
              <p:cNvPr id="32" name="Curved Connector 16"/>
              <p:cNvCxnSpPr>
                <a:cxnSpLocks noChangeShapeType="1"/>
              </p:cNvCxnSpPr>
              <p:nvPr/>
            </p:nvCxnSpPr>
            <p:spPr bwMode="auto">
              <a:xfrm rot="16200000" flipH="1">
                <a:off x="4052126" y="2088326"/>
                <a:ext cx="12700" cy="1204977"/>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3" name="TextBox 14"/>
              <p:cNvSpPr txBox="1">
                <a:spLocks noChangeArrowheads="1"/>
              </p:cNvSpPr>
              <p:nvPr/>
            </p:nvSpPr>
            <p:spPr bwMode="auto">
              <a:xfrm flipH="1">
                <a:off x="3759012" y="2957502"/>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grpSp>
        <p:grpSp>
          <p:nvGrpSpPr>
            <p:cNvPr id="23" name="Group 66"/>
            <p:cNvGrpSpPr>
              <a:grpSpLocks/>
            </p:cNvGrpSpPr>
            <p:nvPr/>
          </p:nvGrpSpPr>
          <p:grpSpPr bwMode="auto">
            <a:xfrm>
              <a:off x="5721797" y="3439306"/>
              <a:ext cx="1204978" cy="616965"/>
              <a:chOff x="4946175" y="2697167"/>
              <a:chExt cx="1204978" cy="616965"/>
            </a:xfrm>
          </p:grpSpPr>
          <p:cxnSp>
            <p:nvCxnSpPr>
              <p:cNvPr id="30" name="Curved Connector 16"/>
              <p:cNvCxnSpPr>
                <a:cxnSpLocks noChangeShapeType="1"/>
              </p:cNvCxnSpPr>
              <p:nvPr/>
            </p:nvCxnSpPr>
            <p:spPr bwMode="auto">
              <a:xfrm rot="16200000" flipH="1">
                <a:off x="5542314" y="2101028"/>
                <a:ext cx="12700" cy="1204977"/>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1" name="TextBox 14"/>
              <p:cNvSpPr txBox="1">
                <a:spLocks noChangeArrowheads="1"/>
              </p:cNvSpPr>
              <p:nvPr/>
            </p:nvSpPr>
            <p:spPr bwMode="auto">
              <a:xfrm flipH="1">
                <a:off x="5287202" y="2944800"/>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grpSp>
        <p:cxnSp>
          <p:nvCxnSpPr>
            <p:cNvPr id="24" name="Curved Connector 16"/>
            <p:cNvCxnSpPr>
              <a:cxnSpLocks noChangeShapeType="1"/>
            </p:cNvCxnSpPr>
            <p:nvPr/>
          </p:nvCxnSpPr>
          <p:spPr bwMode="auto">
            <a:xfrm rot="5400000" flipH="1" flipV="1">
              <a:off x="2995822" y="1181802"/>
              <a:ext cx="12700" cy="2549687"/>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5" name="TextBox 14"/>
            <p:cNvSpPr txBox="1">
              <a:spLocks noChangeArrowheads="1"/>
            </p:cNvSpPr>
            <p:nvPr/>
          </p:nvSpPr>
          <p:spPr bwMode="auto">
            <a:xfrm flipH="1">
              <a:off x="2831499" y="1851189"/>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cxnSp>
          <p:nvCxnSpPr>
            <p:cNvPr id="26" name="Curved Connector 16"/>
            <p:cNvCxnSpPr>
              <a:cxnSpLocks noChangeShapeType="1"/>
            </p:cNvCxnSpPr>
            <p:nvPr/>
          </p:nvCxnSpPr>
          <p:spPr bwMode="auto">
            <a:xfrm rot="5400000" flipH="1" flipV="1">
              <a:off x="5715447" y="1027525"/>
              <a:ext cx="12700" cy="2883643"/>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14"/>
            <p:cNvSpPr txBox="1">
              <a:spLocks noChangeArrowheads="1"/>
            </p:cNvSpPr>
            <p:nvPr/>
          </p:nvSpPr>
          <p:spPr bwMode="auto">
            <a:xfrm flipH="1">
              <a:off x="5327921" y="1895437"/>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cxnSp>
          <p:nvCxnSpPr>
            <p:cNvPr id="28" name="Curved Connector 16"/>
            <p:cNvCxnSpPr>
              <a:cxnSpLocks noChangeShapeType="1"/>
            </p:cNvCxnSpPr>
            <p:nvPr/>
          </p:nvCxnSpPr>
          <p:spPr bwMode="auto">
            <a:xfrm rot="5400000" flipH="1" flipV="1">
              <a:off x="4225259" y="459966"/>
              <a:ext cx="12700" cy="2883643"/>
            </a:xfrm>
            <a:prstGeom prst="curvedConnector3">
              <a:avLst>
                <a:gd name="adj1" fmla="val 1800000"/>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9" name="TextBox 14"/>
            <p:cNvSpPr txBox="1">
              <a:spLocks noChangeArrowheads="1"/>
            </p:cNvSpPr>
            <p:nvPr/>
          </p:nvSpPr>
          <p:spPr bwMode="auto">
            <a:xfrm flipH="1">
              <a:off x="3972671" y="1360353"/>
              <a:ext cx="863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pt-PT" altLang="x-none" sz="1800" b="1">
                  <a:latin typeface="Arial" charset="0"/>
                </a:rPr>
                <a:t>SLV</a:t>
              </a:r>
              <a:endParaRPr lang="en-GB" altLang="x-none" sz="1800" b="1">
                <a:latin typeface="Arial" charset="0"/>
              </a:endParaRPr>
            </a:p>
          </p:txBody>
        </p:sp>
      </p:grpSp>
      <p:grpSp>
        <p:nvGrpSpPr>
          <p:cNvPr id="36" name="Group 35"/>
          <p:cNvGrpSpPr>
            <a:grpSpLocks/>
          </p:cNvGrpSpPr>
          <p:nvPr/>
        </p:nvGrpSpPr>
        <p:grpSpPr bwMode="auto">
          <a:xfrm>
            <a:off x="60325" y="4208463"/>
            <a:ext cx="8809038" cy="2419350"/>
            <a:chOff x="61058" y="4209180"/>
            <a:chExt cx="8808482" cy="2419158"/>
          </a:xfrm>
        </p:grpSpPr>
        <p:sp>
          <p:nvSpPr>
            <p:cNvPr id="37" name="TextBox 11"/>
            <p:cNvSpPr txBox="1">
              <a:spLocks noChangeArrowheads="1"/>
            </p:cNvSpPr>
            <p:nvPr/>
          </p:nvSpPr>
          <p:spPr bwMode="auto">
            <a:xfrm>
              <a:off x="61058" y="5612675"/>
              <a:ext cx="27704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3000"/>
                <a:t>11 possible trees….</a:t>
              </a:r>
            </a:p>
          </p:txBody>
        </p:sp>
        <p:sp>
          <p:nvSpPr>
            <p:cNvPr id="38" name="Oval 33"/>
            <p:cNvSpPr>
              <a:spLocks noChangeArrowheads="1"/>
            </p:cNvSpPr>
            <p:nvPr/>
          </p:nvSpPr>
          <p:spPr bwMode="auto">
            <a:xfrm>
              <a:off x="231606" y="4452717"/>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39" name="Oval 34"/>
            <p:cNvSpPr>
              <a:spLocks noChangeArrowheads="1"/>
            </p:cNvSpPr>
            <p:nvPr/>
          </p:nvSpPr>
          <p:spPr bwMode="auto">
            <a:xfrm>
              <a:off x="771823" y="4452717"/>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0" name="Oval 39"/>
            <p:cNvSpPr>
              <a:spLocks noChangeArrowheads="1"/>
            </p:cNvSpPr>
            <p:nvPr/>
          </p:nvSpPr>
          <p:spPr bwMode="auto">
            <a:xfrm>
              <a:off x="1865739" y="4452717"/>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1" name="Oval 40"/>
            <p:cNvSpPr>
              <a:spLocks noChangeArrowheads="1"/>
            </p:cNvSpPr>
            <p:nvPr/>
          </p:nvSpPr>
          <p:spPr bwMode="auto">
            <a:xfrm>
              <a:off x="1311016" y="4452717"/>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42" name="Straight Connector 40"/>
            <p:cNvCxnSpPr>
              <a:cxnSpLocks noChangeShapeType="1"/>
            </p:cNvCxnSpPr>
            <p:nvPr/>
          </p:nvCxnSpPr>
          <p:spPr bwMode="auto">
            <a:xfrm>
              <a:off x="531727" y="4606722"/>
              <a:ext cx="2400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3" name="Straight Connector 41"/>
            <p:cNvCxnSpPr>
              <a:cxnSpLocks noChangeShapeType="1"/>
            </p:cNvCxnSpPr>
            <p:nvPr/>
          </p:nvCxnSpPr>
          <p:spPr bwMode="auto">
            <a:xfrm>
              <a:off x="2165860" y="4606722"/>
              <a:ext cx="23506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4" name="Straight Connector 44"/>
            <p:cNvCxnSpPr>
              <a:cxnSpLocks noChangeShapeType="1"/>
            </p:cNvCxnSpPr>
            <p:nvPr/>
          </p:nvCxnSpPr>
          <p:spPr bwMode="auto">
            <a:xfrm>
              <a:off x="1071944" y="4606722"/>
              <a:ext cx="2448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41"/>
            <p:cNvCxnSpPr>
              <a:cxnSpLocks noChangeShapeType="1"/>
            </p:cNvCxnSpPr>
            <p:nvPr/>
          </p:nvCxnSpPr>
          <p:spPr bwMode="auto">
            <a:xfrm>
              <a:off x="1611137" y="4606722"/>
              <a:ext cx="25460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46" name="Oval 32"/>
            <p:cNvSpPr>
              <a:spLocks noChangeArrowheads="1"/>
            </p:cNvSpPr>
            <p:nvPr/>
          </p:nvSpPr>
          <p:spPr bwMode="auto">
            <a:xfrm>
              <a:off x="2400929" y="4452718"/>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7" name="Oval 33"/>
            <p:cNvSpPr>
              <a:spLocks noChangeArrowheads="1"/>
            </p:cNvSpPr>
            <p:nvPr/>
          </p:nvSpPr>
          <p:spPr bwMode="auto">
            <a:xfrm>
              <a:off x="751205" y="5029999"/>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8" name="Oval 34"/>
            <p:cNvSpPr>
              <a:spLocks noChangeArrowheads="1"/>
            </p:cNvSpPr>
            <p:nvPr/>
          </p:nvSpPr>
          <p:spPr bwMode="auto">
            <a:xfrm>
              <a:off x="231606" y="5029999"/>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9" name="Oval 37"/>
            <p:cNvSpPr>
              <a:spLocks noChangeArrowheads="1"/>
            </p:cNvSpPr>
            <p:nvPr/>
          </p:nvSpPr>
          <p:spPr bwMode="auto">
            <a:xfrm>
              <a:off x="1280022" y="5029999"/>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0" name="Oval 38"/>
            <p:cNvSpPr>
              <a:spLocks noChangeArrowheads="1"/>
            </p:cNvSpPr>
            <p:nvPr/>
          </p:nvSpPr>
          <p:spPr bwMode="auto">
            <a:xfrm>
              <a:off x="1865739" y="5029999"/>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51" name="Straight Connector 40"/>
            <p:cNvCxnSpPr>
              <a:cxnSpLocks noChangeShapeType="1"/>
            </p:cNvCxnSpPr>
            <p:nvPr/>
          </p:nvCxnSpPr>
          <p:spPr bwMode="auto">
            <a:xfrm>
              <a:off x="531727" y="5184004"/>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1"/>
            <p:cNvCxnSpPr>
              <a:cxnSpLocks noChangeShapeType="1"/>
            </p:cNvCxnSpPr>
            <p:nvPr/>
          </p:nvCxnSpPr>
          <p:spPr bwMode="auto">
            <a:xfrm flipV="1">
              <a:off x="2165860" y="5184003"/>
              <a:ext cx="235069"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44"/>
            <p:cNvCxnSpPr>
              <a:cxnSpLocks noChangeShapeType="1"/>
            </p:cNvCxnSpPr>
            <p:nvPr/>
          </p:nvCxnSpPr>
          <p:spPr bwMode="auto">
            <a:xfrm>
              <a:off x="1051326" y="5184004"/>
              <a:ext cx="2286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4" name="Straight Connector 41"/>
            <p:cNvCxnSpPr>
              <a:cxnSpLocks noChangeShapeType="1"/>
            </p:cNvCxnSpPr>
            <p:nvPr/>
          </p:nvCxnSpPr>
          <p:spPr bwMode="auto">
            <a:xfrm>
              <a:off x="1580142" y="5184004"/>
              <a:ext cx="28559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5" name="Oval 32"/>
            <p:cNvSpPr>
              <a:spLocks noChangeArrowheads="1"/>
            </p:cNvSpPr>
            <p:nvPr/>
          </p:nvSpPr>
          <p:spPr bwMode="auto">
            <a:xfrm>
              <a:off x="2400929" y="5029999"/>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6" name="Oval 33"/>
            <p:cNvSpPr>
              <a:spLocks noChangeArrowheads="1"/>
            </p:cNvSpPr>
            <p:nvPr/>
          </p:nvSpPr>
          <p:spPr bwMode="auto">
            <a:xfrm>
              <a:off x="3542131" y="4236656"/>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7" name="Oval 34"/>
            <p:cNvSpPr>
              <a:spLocks noChangeArrowheads="1"/>
            </p:cNvSpPr>
            <p:nvPr/>
          </p:nvSpPr>
          <p:spPr bwMode="auto">
            <a:xfrm>
              <a:off x="3022532" y="4236656"/>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8" name="Oval 37"/>
            <p:cNvSpPr>
              <a:spLocks noChangeArrowheads="1"/>
            </p:cNvSpPr>
            <p:nvPr/>
          </p:nvSpPr>
          <p:spPr bwMode="auto">
            <a:xfrm>
              <a:off x="4070948" y="4236656"/>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9" name="Oval 38"/>
            <p:cNvSpPr>
              <a:spLocks noChangeArrowheads="1"/>
            </p:cNvSpPr>
            <p:nvPr/>
          </p:nvSpPr>
          <p:spPr bwMode="auto">
            <a:xfrm>
              <a:off x="5179162" y="4236655"/>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60" name="Straight Connector 40"/>
            <p:cNvCxnSpPr>
              <a:cxnSpLocks noChangeShapeType="1"/>
            </p:cNvCxnSpPr>
            <p:nvPr/>
          </p:nvCxnSpPr>
          <p:spPr bwMode="auto">
            <a:xfrm>
              <a:off x="3322653" y="4390661"/>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1" name="Straight Connector 41"/>
            <p:cNvCxnSpPr>
              <a:cxnSpLocks noChangeShapeType="1"/>
            </p:cNvCxnSpPr>
            <p:nvPr/>
          </p:nvCxnSpPr>
          <p:spPr bwMode="auto">
            <a:xfrm>
              <a:off x="4956559" y="4390660"/>
              <a:ext cx="2226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2" name="Straight Connector 44"/>
            <p:cNvCxnSpPr>
              <a:cxnSpLocks noChangeShapeType="1"/>
            </p:cNvCxnSpPr>
            <p:nvPr/>
          </p:nvCxnSpPr>
          <p:spPr bwMode="auto">
            <a:xfrm>
              <a:off x="3842252" y="4390661"/>
              <a:ext cx="2286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3" name="Straight Connector 41"/>
            <p:cNvCxnSpPr>
              <a:cxnSpLocks noChangeShapeType="1"/>
            </p:cNvCxnSpPr>
            <p:nvPr/>
          </p:nvCxnSpPr>
          <p:spPr bwMode="auto">
            <a:xfrm flipV="1">
              <a:off x="4371069" y="4390660"/>
              <a:ext cx="285597"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4" name="Oval 32"/>
            <p:cNvSpPr>
              <a:spLocks noChangeArrowheads="1"/>
            </p:cNvSpPr>
            <p:nvPr/>
          </p:nvSpPr>
          <p:spPr bwMode="auto">
            <a:xfrm>
              <a:off x="4656666" y="4236656"/>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5" name="Oval 33"/>
            <p:cNvSpPr>
              <a:spLocks noChangeArrowheads="1"/>
            </p:cNvSpPr>
            <p:nvPr/>
          </p:nvSpPr>
          <p:spPr bwMode="auto">
            <a:xfrm>
              <a:off x="3010204" y="4672823"/>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6" name="Oval 34"/>
            <p:cNvSpPr>
              <a:spLocks noChangeArrowheads="1"/>
            </p:cNvSpPr>
            <p:nvPr/>
          </p:nvSpPr>
          <p:spPr bwMode="auto">
            <a:xfrm>
              <a:off x="5186594" y="4693616"/>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7" name="Oval 37"/>
            <p:cNvSpPr>
              <a:spLocks noChangeArrowheads="1"/>
            </p:cNvSpPr>
            <p:nvPr/>
          </p:nvSpPr>
          <p:spPr bwMode="auto">
            <a:xfrm>
              <a:off x="3539021" y="4672823"/>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8" name="Oval 38"/>
            <p:cNvSpPr>
              <a:spLocks noChangeArrowheads="1"/>
            </p:cNvSpPr>
            <p:nvPr/>
          </p:nvSpPr>
          <p:spPr bwMode="auto">
            <a:xfrm>
              <a:off x="4647235" y="4672823"/>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69" name="Straight Connector 40"/>
            <p:cNvCxnSpPr>
              <a:cxnSpLocks noChangeShapeType="1"/>
            </p:cNvCxnSpPr>
            <p:nvPr/>
          </p:nvCxnSpPr>
          <p:spPr bwMode="auto">
            <a:xfrm>
              <a:off x="4959822" y="4826370"/>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41"/>
            <p:cNvCxnSpPr>
              <a:cxnSpLocks noChangeShapeType="1"/>
            </p:cNvCxnSpPr>
            <p:nvPr/>
          </p:nvCxnSpPr>
          <p:spPr bwMode="auto">
            <a:xfrm>
              <a:off x="4424631" y="4826828"/>
              <a:ext cx="2226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44"/>
            <p:cNvCxnSpPr>
              <a:cxnSpLocks noChangeShapeType="1"/>
            </p:cNvCxnSpPr>
            <p:nvPr/>
          </p:nvCxnSpPr>
          <p:spPr bwMode="auto">
            <a:xfrm>
              <a:off x="3310325" y="4826829"/>
              <a:ext cx="2286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41"/>
            <p:cNvCxnSpPr>
              <a:cxnSpLocks noChangeShapeType="1"/>
            </p:cNvCxnSpPr>
            <p:nvPr/>
          </p:nvCxnSpPr>
          <p:spPr bwMode="auto">
            <a:xfrm flipV="1">
              <a:off x="3839142" y="4826828"/>
              <a:ext cx="285597"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3" name="Oval 32"/>
            <p:cNvSpPr>
              <a:spLocks noChangeArrowheads="1"/>
            </p:cNvSpPr>
            <p:nvPr/>
          </p:nvSpPr>
          <p:spPr bwMode="auto">
            <a:xfrm>
              <a:off x="4124738" y="4672823"/>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4" name="Oval 33"/>
            <p:cNvSpPr>
              <a:spLocks noChangeArrowheads="1"/>
            </p:cNvSpPr>
            <p:nvPr/>
          </p:nvSpPr>
          <p:spPr bwMode="auto">
            <a:xfrm>
              <a:off x="5211062" y="5142740"/>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5" name="Oval 34"/>
            <p:cNvSpPr>
              <a:spLocks noChangeArrowheads="1"/>
            </p:cNvSpPr>
            <p:nvPr/>
          </p:nvSpPr>
          <p:spPr bwMode="auto">
            <a:xfrm>
              <a:off x="4681910" y="5142740"/>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6" name="Oval 37"/>
            <p:cNvSpPr>
              <a:spLocks noChangeArrowheads="1"/>
            </p:cNvSpPr>
            <p:nvPr/>
          </p:nvSpPr>
          <p:spPr bwMode="auto">
            <a:xfrm>
              <a:off x="3034337" y="5121947"/>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7" name="Oval 38"/>
            <p:cNvSpPr>
              <a:spLocks noChangeArrowheads="1"/>
            </p:cNvSpPr>
            <p:nvPr/>
          </p:nvSpPr>
          <p:spPr bwMode="auto">
            <a:xfrm>
              <a:off x="4142551" y="5121946"/>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78" name="Straight Connector 40"/>
            <p:cNvCxnSpPr>
              <a:cxnSpLocks noChangeShapeType="1"/>
            </p:cNvCxnSpPr>
            <p:nvPr/>
          </p:nvCxnSpPr>
          <p:spPr bwMode="auto">
            <a:xfrm>
              <a:off x="4455138" y="5275493"/>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9" name="Straight Connector 41"/>
            <p:cNvCxnSpPr>
              <a:cxnSpLocks noChangeShapeType="1"/>
            </p:cNvCxnSpPr>
            <p:nvPr/>
          </p:nvCxnSpPr>
          <p:spPr bwMode="auto">
            <a:xfrm>
              <a:off x="3919947" y="5275951"/>
              <a:ext cx="2226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0" name="Straight Connector 44"/>
            <p:cNvCxnSpPr>
              <a:cxnSpLocks noChangeShapeType="1"/>
            </p:cNvCxnSpPr>
            <p:nvPr/>
          </p:nvCxnSpPr>
          <p:spPr bwMode="auto">
            <a:xfrm flipH="1">
              <a:off x="4982030" y="5296745"/>
              <a:ext cx="2290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1" name="Straight Connector 41"/>
            <p:cNvCxnSpPr>
              <a:cxnSpLocks noChangeShapeType="1"/>
            </p:cNvCxnSpPr>
            <p:nvPr/>
          </p:nvCxnSpPr>
          <p:spPr bwMode="auto">
            <a:xfrm flipV="1">
              <a:off x="3334458" y="5275951"/>
              <a:ext cx="285597"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82" name="Oval 32"/>
            <p:cNvSpPr>
              <a:spLocks noChangeArrowheads="1"/>
            </p:cNvSpPr>
            <p:nvPr/>
          </p:nvSpPr>
          <p:spPr bwMode="auto">
            <a:xfrm>
              <a:off x="3620054" y="5121947"/>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3" name="Oval 33"/>
            <p:cNvSpPr>
              <a:spLocks noChangeArrowheads="1"/>
            </p:cNvSpPr>
            <p:nvPr/>
          </p:nvSpPr>
          <p:spPr bwMode="auto">
            <a:xfrm>
              <a:off x="4632975" y="5633467"/>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4" name="Oval 34"/>
            <p:cNvSpPr>
              <a:spLocks noChangeArrowheads="1"/>
            </p:cNvSpPr>
            <p:nvPr/>
          </p:nvSpPr>
          <p:spPr bwMode="auto">
            <a:xfrm>
              <a:off x="4103822" y="5633467"/>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5" name="Oval 37"/>
            <p:cNvSpPr>
              <a:spLocks noChangeArrowheads="1"/>
            </p:cNvSpPr>
            <p:nvPr/>
          </p:nvSpPr>
          <p:spPr bwMode="auto">
            <a:xfrm>
              <a:off x="5186594" y="5634708"/>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6" name="Oval 38"/>
            <p:cNvSpPr>
              <a:spLocks noChangeArrowheads="1"/>
            </p:cNvSpPr>
            <p:nvPr/>
          </p:nvSpPr>
          <p:spPr bwMode="auto">
            <a:xfrm>
              <a:off x="3564463" y="5612674"/>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87" name="Straight Connector 40"/>
            <p:cNvCxnSpPr>
              <a:cxnSpLocks noChangeShapeType="1"/>
            </p:cNvCxnSpPr>
            <p:nvPr/>
          </p:nvCxnSpPr>
          <p:spPr bwMode="auto">
            <a:xfrm>
              <a:off x="3877050" y="5766221"/>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41"/>
            <p:cNvCxnSpPr>
              <a:cxnSpLocks noChangeShapeType="1"/>
            </p:cNvCxnSpPr>
            <p:nvPr/>
          </p:nvCxnSpPr>
          <p:spPr bwMode="auto">
            <a:xfrm>
              <a:off x="3341860" y="5766679"/>
              <a:ext cx="2226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44"/>
            <p:cNvCxnSpPr>
              <a:cxnSpLocks noChangeShapeType="1"/>
            </p:cNvCxnSpPr>
            <p:nvPr/>
          </p:nvCxnSpPr>
          <p:spPr bwMode="auto">
            <a:xfrm flipH="1">
              <a:off x="4403943" y="5787473"/>
              <a:ext cx="2290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41"/>
            <p:cNvCxnSpPr>
              <a:cxnSpLocks noChangeShapeType="1"/>
            </p:cNvCxnSpPr>
            <p:nvPr/>
          </p:nvCxnSpPr>
          <p:spPr bwMode="auto">
            <a:xfrm>
              <a:off x="4933095" y="5787473"/>
              <a:ext cx="253498"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91" name="Oval 32"/>
            <p:cNvSpPr>
              <a:spLocks noChangeArrowheads="1"/>
            </p:cNvSpPr>
            <p:nvPr/>
          </p:nvSpPr>
          <p:spPr bwMode="auto">
            <a:xfrm>
              <a:off x="3041967" y="5612675"/>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nvGrpSpPr>
            <p:cNvPr id="92" name="Group 286"/>
            <p:cNvGrpSpPr>
              <a:grpSpLocks/>
            </p:cNvGrpSpPr>
            <p:nvPr/>
          </p:nvGrpSpPr>
          <p:grpSpPr bwMode="auto">
            <a:xfrm>
              <a:off x="7481492" y="4209180"/>
              <a:ext cx="1359306" cy="907112"/>
              <a:chOff x="7481202" y="4434275"/>
              <a:chExt cx="1359306" cy="907112"/>
            </a:xfrm>
          </p:grpSpPr>
          <p:sp>
            <p:nvSpPr>
              <p:cNvPr id="130" name="Oval 33"/>
              <p:cNvSpPr>
                <a:spLocks noChangeArrowheads="1"/>
              </p:cNvSpPr>
              <p:nvPr/>
            </p:nvSpPr>
            <p:spPr bwMode="auto">
              <a:xfrm>
                <a:off x="7481202" y="4434275"/>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31" name="Oval 34"/>
              <p:cNvSpPr>
                <a:spLocks noChangeArrowheads="1"/>
              </p:cNvSpPr>
              <p:nvPr/>
            </p:nvSpPr>
            <p:spPr bwMode="auto">
              <a:xfrm>
                <a:off x="7481202" y="5033378"/>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32" name="Oval 37"/>
              <p:cNvSpPr>
                <a:spLocks noChangeArrowheads="1"/>
              </p:cNvSpPr>
              <p:nvPr/>
            </p:nvSpPr>
            <p:spPr bwMode="auto">
              <a:xfrm>
                <a:off x="7972091" y="4435515"/>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33" name="Oval 38"/>
              <p:cNvSpPr>
                <a:spLocks noChangeArrowheads="1"/>
              </p:cNvSpPr>
              <p:nvPr/>
            </p:nvSpPr>
            <p:spPr bwMode="auto">
              <a:xfrm>
                <a:off x="7972091" y="5029999"/>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34" name="Straight Connector 40"/>
              <p:cNvCxnSpPr>
                <a:cxnSpLocks noChangeShapeType="1"/>
              </p:cNvCxnSpPr>
              <p:nvPr/>
            </p:nvCxnSpPr>
            <p:spPr bwMode="auto">
              <a:xfrm flipV="1">
                <a:off x="8122152" y="4743524"/>
                <a:ext cx="0" cy="2864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35" name="Straight Connector 41"/>
              <p:cNvCxnSpPr>
                <a:cxnSpLocks noChangeShapeType="1"/>
              </p:cNvCxnSpPr>
              <p:nvPr/>
            </p:nvCxnSpPr>
            <p:spPr bwMode="auto">
              <a:xfrm>
                <a:off x="8272212" y="4589520"/>
                <a:ext cx="26840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36" name="Straight Connector 44"/>
              <p:cNvCxnSpPr>
                <a:cxnSpLocks noChangeShapeType="1"/>
              </p:cNvCxnSpPr>
              <p:nvPr/>
            </p:nvCxnSpPr>
            <p:spPr bwMode="auto">
              <a:xfrm>
                <a:off x="7631263" y="4742284"/>
                <a:ext cx="0" cy="29109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37" name="Straight Connector 41"/>
              <p:cNvCxnSpPr>
                <a:cxnSpLocks noChangeShapeType="1"/>
              </p:cNvCxnSpPr>
              <p:nvPr/>
            </p:nvCxnSpPr>
            <p:spPr bwMode="auto">
              <a:xfrm>
                <a:off x="7781322" y="4588280"/>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38" name="Oval 32"/>
              <p:cNvSpPr>
                <a:spLocks noChangeArrowheads="1"/>
              </p:cNvSpPr>
              <p:nvPr/>
            </p:nvSpPr>
            <p:spPr bwMode="auto">
              <a:xfrm>
                <a:off x="8540615" y="4435516"/>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93" name="Group 287"/>
            <p:cNvGrpSpPr>
              <a:grpSpLocks/>
            </p:cNvGrpSpPr>
            <p:nvPr/>
          </p:nvGrpSpPr>
          <p:grpSpPr bwMode="auto">
            <a:xfrm>
              <a:off x="5804313" y="4293266"/>
              <a:ext cx="1359306" cy="890737"/>
              <a:chOff x="5804023" y="4518361"/>
              <a:chExt cx="1359306" cy="890737"/>
            </a:xfrm>
          </p:grpSpPr>
          <p:sp>
            <p:nvSpPr>
              <p:cNvPr id="121" name="Oval 33"/>
              <p:cNvSpPr>
                <a:spLocks noChangeArrowheads="1"/>
              </p:cNvSpPr>
              <p:nvPr/>
            </p:nvSpPr>
            <p:spPr bwMode="auto">
              <a:xfrm>
                <a:off x="5804023" y="4518361"/>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22" name="Oval 34"/>
              <p:cNvSpPr>
                <a:spLocks noChangeArrowheads="1"/>
              </p:cNvSpPr>
              <p:nvPr/>
            </p:nvSpPr>
            <p:spPr bwMode="auto">
              <a:xfrm>
                <a:off x="5804023" y="5100660"/>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23" name="Oval 37"/>
              <p:cNvSpPr>
                <a:spLocks noChangeArrowheads="1"/>
              </p:cNvSpPr>
              <p:nvPr/>
            </p:nvSpPr>
            <p:spPr bwMode="auto">
              <a:xfrm>
                <a:off x="6294912" y="4519601"/>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24" name="Oval 38"/>
              <p:cNvSpPr>
                <a:spLocks noChangeArrowheads="1"/>
              </p:cNvSpPr>
              <p:nvPr/>
            </p:nvSpPr>
            <p:spPr bwMode="auto">
              <a:xfrm>
                <a:off x="6278983" y="5101089"/>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25" name="Straight Connector 40"/>
              <p:cNvCxnSpPr>
                <a:cxnSpLocks noChangeShapeType="1"/>
              </p:cNvCxnSpPr>
              <p:nvPr/>
            </p:nvCxnSpPr>
            <p:spPr bwMode="auto">
              <a:xfrm flipV="1">
                <a:off x="6429044" y="4827610"/>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26" name="Straight Connector 41"/>
              <p:cNvCxnSpPr>
                <a:cxnSpLocks noChangeShapeType="1"/>
              </p:cNvCxnSpPr>
              <p:nvPr/>
            </p:nvCxnSpPr>
            <p:spPr bwMode="auto">
              <a:xfrm>
                <a:off x="6595033" y="4673606"/>
                <a:ext cx="26840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27" name="Straight Connector 44"/>
              <p:cNvCxnSpPr>
                <a:cxnSpLocks noChangeShapeType="1"/>
              </p:cNvCxnSpPr>
              <p:nvPr/>
            </p:nvCxnSpPr>
            <p:spPr bwMode="auto">
              <a:xfrm flipH="1" flipV="1">
                <a:off x="6104144" y="5254665"/>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28" name="Straight Connector 41"/>
              <p:cNvCxnSpPr>
                <a:cxnSpLocks noChangeShapeType="1"/>
              </p:cNvCxnSpPr>
              <p:nvPr/>
            </p:nvCxnSpPr>
            <p:spPr bwMode="auto">
              <a:xfrm>
                <a:off x="6104143" y="4672366"/>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29" name="Oval 32"/>
              <p:cNvSpPr>
                <a:spLocks noChangeArrowheads="1"/>
              </p:cNvSpPr>
              <p:nvPr/>
            </p:nvSpPr>
            <p:spPr bwMode="auto">
              <a:xfrm>
                <a:off x="6863436" y="4519602"/>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sp>
          <p:nvSpPr>
            <p:cNvPr id="94" name="Oval 33"/>
            <p:cNvSpPr>
              <a:spLocks noChangeArrowheads="1"/>
            </p:cNvSpPr>
            <p:nvPr/>
          </p:nvSpPr>
          <p:spPr bwMode="auto">
            <a:xfrm>
              <a:off x="7510234" y="5554790"/>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5" name="Oval 34"/>
            <p:cNvSpPr>
              <a:spLocks noChangeArrowheads="1"/>
            </p:cNvSpPr>
            <p:nvPr/>
          </p:nvSpPr>
          <p:spPr bwMode="auto">
            <a:xfrm>
              <a:off x="7510234" y="6137089"/>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6" name="Oval 37"/>
            <p:cNvSpPr>
              <a:spLocks noChangeArrowheads="1"/>
            </p:cNvSpPr>
            <p:nvPr/>
          </p:nvSpPr>
          <p:spPr bwMode="auto">
            <a:xfrm>
              <a:off x="8001123" y="5556030"/>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7" name="Oval 38"/>
            <p:cNvSpPr>
              <a:spLocks noChangeArrowheads="1"/>
            </p:cNvSpPr>
            <p:nvPr/>
          </p:nvSpPr>
          <p:spPr bwMode="auto">
            <a:xfrm>
              <a:off x="7985194" y="6137518"/>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98" name="Straight Connector 40"/>
            <p:cNvCxnSpPr>
              <a:cxnSpLocks noChangeShapeType="1"/>
            </p:cNvCxnSpPr>
            <p:nvPr/>
          </p:nvCxnSpPr>
          <p:spPr bwMode="auto">
            <a:xfrm flipV="1">
              <a:off x="8135255" y="5864039"/>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41"/>
            <p:cNvCxnSpPr>
              <a:cxnSpLocks noChangeShapeType="1"/>
            </p:cNvCxnSpPr>
            <p:nvPr/>
          </p:nvCxnSpPr>
          <p:spPr bwMode="auto">
            <a:xfrm>
              <a:off x="8285315" y="6291523"/>
              <a:ext cx="2843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44"/>
            <p:cNvCxnSpPr>
              <a:cxnSpLocks noChangeShapeType="1"/>
            </p:cNvCxnSpPr>
            <p:nvPr/>
          </p:nvCxnSpPr>
          <p:spPr bwMode="auto">
            <a:xfrm flipH="1" flipV="1">
              <a:off x="7810355" y="6291094"/>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1" name="Straight Connector 41"/>
            <p:cNvCxnSpPr>
              <a:cxnSpLocks noChangeShapeType="1"/>
            </p:cNvCxnSpPr>
            <p:nvPr/>
          </p:nvCxnSpPr>
          <p:spPr bwMode="auto">
            <a:xfrm>
              <a:off x="7810354" y="5708795"/>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02" name="Oval 32"/>
            <p:cNvSpPr>
              <a:spLocks noChangeArrowheads="1"/>
            </p:cNvSpPr>
            <p:nvPr/>
          </p:nvSpPr>
          <p:spPr bwMode="auto">
            <a:xfrm>
              <a:off x="8569647" y="6137519"/>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3" name="Oval 33"/>
            <p:cNvSpPr>
              <a:spLocks noChangeArrowheads="1"/>
            </p:cNvSpPr>
            <p:nvPr/>
          </p:nvSpPr>
          <p:spPr bwMode="auto">
            <a:xfrm>
              <a:off x="5759237" y="5581023"/>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4" name="Oval 34"/>
            <p:cNvSpPr>
              <a:spLocks noChangeArrowheads="1"/>
            </p:cNvSpPr>
            <p:nvPr/>
          </p:nvSpPr>
          <p:spPr bwMode="auto">
            <a:xfrm>
              <a:off x="5759237" y="6163322"/>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5" name="Oval 37"/>
            <p:cNvSpPr>
              <a:spLocks noChangeArrowheads="1"/>
            </p:cNvSpPr>
            <p:nvPr/>
          </p:nvSpPr>
          <p:spPr bwMode="auto">
            <a:xfrm>
              <a:off x="6250126" y="5582263"/>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6" name="Oval 38"/>
            <p:cNvSpPr>
              <a:spLocks noChangeArrowheads="1"/>
            </p:cNvSpPr>
            <p:nvPr/>
          </p:nvSpPr>
          <p:spPr bwMode="auto">
            <a:xfrm>
              <a:off x="6234197" y="6163751"/>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07" name="Straight Connector 40"/>
            <p:cNvCxnSpPr>
              <a:cxnSpLocks noChangeShapeType="1"/>
            </p:cNvCxnSpPr>
            <p:nvPr/>
          </p:nvCxnSpPr>
          <p:spPr bwMode="auto">
            <a:xfrm flipV="1">
              <a:off x="6384258" y="5890272"/>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1"/>
            <p:cNvCxnSpPr>
              <a:cxnSpLocks noChangeShapeType="1"/>
            </p:cNvCxnSpPr>
            <p:nvPr/>
          </p:nvCxnSpPr>
          <p:spPr bwMode="auto">
            <a:xfrm>
              <a:off x="6534318" y="6317756"/>
              <a:ext cx="2843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9" name="Straight Connector 44"/>
            <p:cNvCxnSpPr>
              <a:cxnSpLocks noChangeShapeType="1"/>
            </p:cNvCxnSpPr>
            <p:nvPr/>
          </p:nvCxnSpPr>
          <p:spPr bwMode="auto">
            <a:xfrm flipH="1" flipV="1">
              <a:off x="6059358" y="6317327"/>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10" name="Straight Connector 41"/>
            <p:cNvCxnSpPr>
              <a:cxnSpLocks noChangeShapeType="1"/>
            </p:cNvCxnSpPr>
            <p:nvPr/>
          </p:nvCxnSpPr>
          <p:spPr bwMode="auto">
            <a:xfrm>
              <a:off x="5909298" y="5889032"/>
              <a:ext cx="0" cy="2742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11" name="Oval 32"/>
            <p:cNvSpPr>
              <a:spLocks noChangeArrowheads="1"/>
            </p:cNvSpPr>
            <p:nvPr/>
          </p:nvSpPr>
          <p:spPr bwMode="auto">
            <a:xfrm>
              <a:off x="6818650" y="6163752"/>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12" name="Oval 33"/>
            <p:cNvSpPr>
              <a:spLocks noChangeArrowheads="1"/>
            </p:cNvSpPr>
            <p:nvPr/>
          </p:nvSpPr>
          <p:spPr bwMode="auto">
            <a:xfrm>
              <a:off x="4155017" y="6099013"/>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13" name="Oval 34"/>
            <p:cNvSpPr>
              <a:spLocks noChangeArrowheads="1"/>
            </p:cNvSpPr>
            <p:nvPr/>
          </p:nvSpPr>
          <p:spPr bwMode="auto">
            <a:xfrm>
              <a:off x="3625864" y="6099013"/>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14" name="Oval 37"/>
            <p:cNvSpPr>
              <a:spLocks noChangeArrowheads="1"/>
            </p:cNvSpPr>
            <p:nvPr/>
          </p:nvSpPr>
          <p:spPr bwMode="auto">
            <a:xfrm>
              <a:off x="4708636" y="6100254"/>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15" name="Oval 38"/>
            <p:cNvSpPr>
              <a:spLocks noChangeArrowheads="1"/>
            </p:cNvSpPr>
            <p:nvPr/>
          </p:nvSpPr>
          <p:spPr bwMode="auto">
            <a:xfrm>
              <a:off x="3086505" y="6078220"/>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16" name="Straight Connector 40"/>
            <p:cNvCxnSpPr>
              <a:cxnSpLocks noChangeShapeType="1"/>
            </p:cNvCxnSpPr>
            <p:nvPr/>
          </p:nvCxnSpPr>
          <p:spPr bwMode="auto">
            <a:xfrm>
              <a:off x="3399092" y="6231767"/>
              <a:ext cx="2194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17" name="Straight Connector 41"/>
            <p:cNvCxnSpPr>
              <a:cxnSpLocks noChangeShapeType="1"/>
            </p:cNvCxnSpPr>
            <p:nvPr/>
          </p:nvCxnSpPr>
          <p:spPr bwMode="auto">
            <a:xfrm>
              <a:off x="4980408" y="6254259"/>
              <a:ext cx="2226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18" name="Straight Connector 44"/>
            <p:cNvCxnSpPr>
              <a:cxnSpLocks noChangeShapeType="1"/>
            </p:cNvCxnSpPr>
            <p:nvPr/>
          </p:nvCxnSpPr>
          <p:spPr bwMode="auto">
            <a:xfrm flipH="1">
              <a:off x="3925985" y="6253019"/>
              <a:ext cx="2290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19" name="Straight Connector 41"/>
            <p:cNvCxnSpPr>
              <a:cxnSpLocks noChangeShapeType="1"/>
            </p:cNvCxnSpPr>
            <p:nvPr/>
          </p:nvCxnSpPr>
          <p:spPr bwMode="auto">
            <a:xfrm>
              <a:off x="4455137" y="6253019"/>
              <a:ext cx="253498"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20" name="Oval 32"/>
            <p:cNvSpPr>
              <a:spLocks noChangeArrowheads="1"/>
            </p:cNvSpPr>
            <p:nvPr/>
          </p:nvSpPr>
          <p:spPr bwMode="auto">
            <a:xfrm>
              <a:off x="5203012" y="6100555"/>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spTree>
    <p:extLst>
      <p:ext uri="{BB962C8B-B14F-4D97-AF65-F5344CB8AC3E}">
        <p14:creationId xmlns:p14="http://schemas.microsoft.com/office/powerpoint/2010/main" val="8543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eBURST</a:t>
            </a:r>
            <a:r>
              <a:rPr lang="en-US" dirty="0" smtClean="0"/>
              <a:t> </a:t>
            </a:r>
            <a:endParaRPr lang="en-US" dirty="0"/>
          </a:p>
        </p:txBody>
      </p:sp>
      <p:sp>
        <p:nvSpPr>
          <p:cNvPr id="4" name="Rectangle 2"/>
          <p:cNvSpPr txBox="1">
            <a:spLocks noChangeArrowheads="1"/>
          </p:cNvSpPr>
          <p:nvPr/>
        </p:nvSpPr>
        <p:spPr bwMode="auto">
          <a:xfrm>
            <a:off x="409575" y="1525588"/>
            <a:ext cx="8734425" cy="4037012"/>
          </a:xfrm>
          <a:prstGeom prst="rect">
            <a:avLst/>
          </a:prstGeom>
          <a:noFill/>
          <a:ln w="9525">
            <a:noFill/>
            <a:miter lim="800000"/>
            <a:headEnd/>
            <a:tailEnd/>
          </a:ln>
        </p:spPr>
        <p:txBody>
          <a:bodyPr lIns="0" tIns="0" rIns="0" bIns="0"/>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dirty="0">
                <a:latin typeface="Arial" charset="0"/>
              </a:rPr>
              <a:t>More similar STs should denote closely related strains from an evolutionary point of view.</a:t>
            </a:r>
          </a:p>
          <a:p>
            <a:pPr eaLnBrk="1" hangingPunct="1">
              <a:lnSpc>
                <a:spcPct val="95000"/>
              </a:lnSpc>
            </a:pPr>
            <a:r>
              <a:rPr lang="en-US" altLang="x-none" dirty="0">
                <a:latin typeface="Arial" charset="0"/>
              </a:rPr>
              <a:t> </a:t>
            </a:r>
          </a:p>
          <a:p>
            <a:pPr eaLnBrk="1" hangingPunct="1">
              <a:lnSpc>
                <a:spcPct val="95000"/>
              </a:lnSpc>
            </a:pPr>
            <a:r>
              <a:rPr lang="en-US" altLang="x-none" dirty="0">
                <a:latin typeface="Arial" charset="0"/>
              </a:rPr>
              <a:t>STs with more SLVs can be regarded has a common ancestor. </a:t>
            </a:r>
          </a:p>
          <a:p>
            <a:pPr eaLnBrk="1" hangingPunct="1">
              <a:lnSpc>
                <a:spcPct val="95000"/>
              </a:lnSpc>
            </a:pPr>
            <a:endParaRPr lang="en-US" altLang="x-none" dirty="0">
              <a:latin typeface="Arial" charset="0"/>
            </a:endParaRPr>
          </a:p>
          <a:p>
            <a:pPr eaLnBrk="1" hangingPunct="1">
              <a:lnSpc>
                <a:spcPct val="95000"/>
              </a:lnSpc>
            </a:pPr>
            <a:r>
              <a:rPr lang="en-US" altLang="x-none" dirty="0">
                <a:latin typeface="Arial" charset="0"/>
              </a:rPr>
              <a:t>Links between STs depict descent relations.</a:t>
            </a:r>
          </a:p>
          <a:p>
            <a:pPr eaLnBrk="1" hangingPunct="1">
              <a:lnSpc>
                <a:spcPct val="95000"/>
              </a:lnSpc>
            </a:pPr>
            <a:endParaRPr lang="en-US" altLang="x-none" dirty="0">
              <a:latin typeface="Arial" charset="0"/>
            </a:endParaRPr>
          </a:p>
          <a:p>
            <a:pPr eaLnBrk="1" hangingPunct="1">
              <a:lnSpc>
                <a:spcPct val="95000"/>
              </a:lnSpc>
            </a:pPr>
            <a:r>
              <a:rPr lang="en-US" altLang="x-none" dirty="0">
                <a:latin typeface="Arial" charset="0"/>
              </a:rPr>
              <a:t>With these assumptions, connected STs should share an evolutionary path.</a:t>
            </a:r>
          </a:p>
        </p:txBody>
      </p:sp>
      <p:pic>
        <p:nvPicPr>
          <p:cNvPr id="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43400" y="4343400"/>
            <a:ext cx="48006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4876800" y="6580188"/>
            <a:ext cx="38703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200" b="1">
                <a:latin typeface="Arial" charset="0"/>
              </a:rPr>
              <a:t>Maynard Smith J.,  et al</a:t>
            </a:r>
            <a:r>
              <a:rPr lang="en-US" altLang="x-none" sz="1200">
                <a:latin typeface="Arial" charset="0"/>
              </a:rPr>
              <a:t>. 2000. Bioessays </a:t>
            </a:r>
            <a:r>
              <a:rPr lang="en-US" altLang="x-none" sz="1200" b="1">
                <a:latin typeface="Arial" charset="0"/>
              </a:rPr>
              <a:t>22</a:t>
            </a:r>
            <a:r>
              <a:rPr lang="en-US" altLang="x-none" sz="1200">
                <a:latin typeface="Arial" charset="0"/>
              </a:rPr>
              <a:t>:1115-22</a:t>
            </a:r>
            <a:endParaRPr lang="en-GB" altLang="x-none" sz="1200"/>
          </a:p>
        </p:txBody>
      </p:sp>
      <p:sp>
        <p:nvSpPr>
          <p:cNvPr id="7" name="Down Arrow 6"/>
          <p:cNvSpPr/>
          <p:nvPr/>
        </p:nvSpPr>
        <p:spPr>
          <a:xfrm>
            <a:off x="1219200" y="4724400"/>
            <a:ext cx="533400" cy="762000"/>
          </a:xfrm>
          <a:prstGeom prst="downArrow">
            <a:avLst/>
          </a:prstGeom>
          <a:gradFill>
            <a:gsLst>
              <a:gs pos="0">
                <a:srgbClr val="0000FF"/>
              </a:gs>
              <a:gs pos="100000">
                <a:schemeClr val="accent1">
                  <a:tint val="50000"/>
                  <a:shade val="100000"/>
                  <a:satMod val="350000"/>
                </a:schemeClr>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8" name="Down Arrow 7"/>
          <p:cNvSpPr/>
          <p:nvPr/>
        </p:nvSpPr>
        <p:spPr>
          <a:xfrm rot="5400000">
            <a:off x="3086100" y="5372100"/>
            <a:ext cx="533400" cy="762000"/>
          </a:xfrm>
          <a:prstGeom prst="downArrow">
            <a:avLst/>
          </a:prstGeom>
          <a:gradFill>
            <a:gsLst>
              <a:gs pos="0">
                <a:srgbClr val="0000FF"/>
              </a:gs>
              <a:gs pos="100000">
                <a:schemeClr val="accent1">
                  <a:tint val="50000"/>
                  <a:shade val="100000"/>
                  <a:satMod val="350000"/>
                </a:schemeClr>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9" name="TextBox 4"/>
          <p:cNvSpPr txBox="1">
            <a:spLocks noChangeArrowheads="1"/>
          </p:cNvSpPr>
          <p:nvPr/>
        </p:nvSpPr>
        <p:spPr bwMode="auto">
          <a:xfrm>
            <a:off x="685800" y="5562600"/>
            <a:ext cx="1943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a:latin typeface="Arial Black" charset="0"/>
              </a:rPr>
              <a:t>eBURST</a:t>
            </a:r>
          </a:p>
        </p:txBody>
      </p:sp>
      <p:sp>
        <p:nvSpPr>
          <p:cNvPr id="10" name="Rectangle 15"/>
          <p:cNvSpPr>
            <a:spLocks noChangeArrowheads="1"/>
          </p:cNvSpPr>
          <p:nvPr/>
        </p:nvSpPr>
        <p:spPr bwMode="auto">
          <a:xfrm>
            <a:off x="457200" y="6019800"/>
            <a:ext cx="3555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2000" b="1" dirty="0" err="1">
                <a:latin typeface="Arial" charset="0"/>
              </a:rPr>
              <a:t>Feil</a:t>
            </a:r>
            <a:r>
              <a:rPr lang="en-US" altLang="x-none" sz="2000" b="1" dirty="0">
                <a:latin typeface="Arial" charset="0"/>
              </a:rPr>
              <a:t> E. </a:t>
            </a:r>
            <a:r>
              <a:rPr lang="en-US" altLang="x-none" sz="2000" b="1" i="1" dirty="0">
                <a:latin typeface="Arial" charset="0"/>
              </a:rPr>
              <a:t>et al</a:t>
            </a:r>
            <a:r>
              <a:rPr lang="en-US" altLang="x-none" sz="2000" b="1" dirty="0">
                <a:latin typeface="Arial" charset="0"/>
              </a:rPr>
              <a:t>, J Bac 2004</a:t>
            </a:r>
            <a:endParaRPr lang="en-GB" altLang="x-none" sz="2000" dirty="0"/>
          </a:p>
        </p:txBody>
      </p:sp>
    </p:spTree>
    <p:extLst>
      <p:ext uri="{BB962C8B-B14F-4D97-AF65-F5344CB8AC3E}">
        <p14:creationId xmlns:p14="http://schemas.microsoft.com/office/powerpoint/2010/main" val="16204138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goeBURST</a:t>
            </a:r>
            <a:endParaRPr lang="en-US" dirty="0"/>
          </a:p>
        </p:txBody>
      </p:sp>
      <p:sp>
        <p:nvSpPr>
          <p:cNvPr id="4" name="Rectangle 4"/>
          <p:cNvSpPr>
            <a:spLocks noChangeArrowheads="1"/>
          </p:cNvSpPr>
          <p:nvPr/>
        </p:nvSpPr>
        <p:spPr bwMode="auto">
          <a:xfrm>
            <a:off x="787398" y="2122488"/>
            <a:ext cx="1042987"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600" b="1"/>
              <a:t>1-1-1</a:t>
            </a:r>
          </a:p>
        </p:txBody>
      </p:sp>
      <p:sp>
        <p:nvSpPr>
          <p:cNvPr id="5" name="Oval 29"/>
          <p:cNvSpPr>
            <a:spLocks noChangeArrowheads="1"/>
          </p:cNvSpPr>
          <p:nvPr/>
        </p:nvSpPr>
        <p:spPr bwMode="auto">
          <a:xfrm>
            <a:off x="341310" y="2122488"/>
            <a:ext cx="347663" cy="355600"/>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6" name="Rectangle 11"/>
          <p:cNvSpPr>
            <a:spLocks noChangeArrowheads="1"/>
          </p:cNvSpPr>
          <p:nvPr/>
        </p:nvSpPr>
        <p:spPr bwMode="auto">
          <a:xfrm>
            <a:off x="820735" y="2686051"/>
            <a:ext cx="1009650" cy="328612"/>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600" b="1"/>
              <a:t>1-1-2</a:t>
            </a:r>
          </a:p>
        </p:txBody>
      </p:sp>
      <p:sp>
        <p:nvSpPr>
          <p:cNvPr id="7" name="Rectangle 12"/>
          <p:cNvSpPr>
            <a:spLocks noChangeArrowheads="1"/>
          </p:cNvSpPr>
          <p:nvPr/>
        </p:nvSpPr>
        <p:spPr bwMode="auto">
          <a:xfrm>
            <a:off x="808035" y="3271838"/>
            <a:ext cx="989013" cy="328613"/>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600" b="1"/>
              <a:t>1-2-1</a:t>
            </a:r>
          </a:p>
        </p:txBody>
      </p:sp>
      <p:sp>
        <p:nvSpPr>
          <p:cNvPr id="8" name="Oval 31"/>
          <p:cNvSpPr>
            <a:spLocks noChangeArrowheads="1"/>
          </p:cNvSpPr>
          <p:nvPr/>
        </p:nvSpPr>
        <p:spPr bwMode="auto">
          <a:xfrm>
            <a:off x="339723" y="3271838"/>
            <a:ext cx="349250" cy="354013"/>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9" name="Rectangle 13"/>
          <p:cNvSpPr>
            <a:spLocks noChangeArrowheads="1"/>
          </p:cNvSpPr>
          <p:nvPr/>
        </p:nvSpPr>
        <p:spPr bwMode="auto">
          <a:xfrm>
            <a:off x="808035" y="3783013"/>
            <a:ext cx="1098550" cy="328613"/>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600" b="1"/>
              <a:t>1-2-2</a:t>
            </a:r>
          </a:p>
        </p:txBody>
      </p:sp>
      <p:sp>
        <p:nvSpPr>
          <p:cNvPr id="10" name="Oval 32"/>
          <p:cNvSpPr>
            <a:spLocks noChangeArrowheads="1"/>
          </p:cNvSpPr>
          <p:nvPr/>
        </p:nvSpPr>
        <p:spPr bwMode="auto">
          <a:xfrm>
            <a:off x="341310" y="3773488"/>
            <a:ext cx="349250" cy="354013"/>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11" name="Oval 32"/>
          <p:cNvSpPr>
            <a:spLocks noChangeArrowheads="1"/>
          </p:cNvSpPr>
          <p:nvPr/>
        </p:nvSpPr>
        <p:spPr bwMode="auto">
          <a:xfrm>
            <a:off x="312735" y="4333876"/>
            <a:ext cx="347663" cy="354012"/>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12" name="Rectangle 13"/>
          <p:cNvSpPr>
            <a:spLocks noChangeArrowheads="1"/>
          </p:cNvSpPr>
          <p:nvPr/>
        </p:nvSpPr>
        <p:spPr bwMode="auto">
          <a:xfrm>
            <a:off x="808035" y="4392613"/>
            <a:ext cx="1098550" cy="328613"/>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600" b="1"/>
              <a:t>1-2-3</a:t>
            </a:r>
          </a:p>
        </p:txBody>
      </p:sp>
      <p:sp>
        <p:nvSpPr>
          <p:cNvPr id="13" name="Oval 30"/>
          <p:cNvSpPr>
            <a:spLocks noChangeArrowheads="1"/>
          </p:cNvSpPr>
          <p:nvPr/>
        </p:nvSpPr>
        <p:spPr bwMode="auto">
          <a:xfrm>
            <a:off x="339723" y="2660651"/>
            <a:ext cx="349250" cy="354012"/>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15" name="TextBox 1"/>
          <p:cNvSpPr txBox="1">
            <a:spLocks noChangeArrowheads="1"/>
          </p:cNvSpPr>
          <p:nvPr/>
        </p:nvSpPr>
        <p:spPr bwMode="auto">
          <a:xfrm>
            <a:off x="1416048" y="1773238"/>
            <a:ext cx="6697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#SLVs	#DLVs	#TLVs	Freq	STid</a:t>
            </a:r>
          </a:p>
        </p:txBody>
      </p:sp>
      <p:sp>
        <p:nvSpPr>
          <p:cNvPr id="16" name="TextBox 2"/>
          <p:cNvSpPr txBox="1">
            <a:spLocks noChangeArrowheads="1"/>
          </p:cNvSpPr>
          <p:nvPr/>
        </p:nvSpPr>
        <p:spPr bwMode="auto">
          <a:xfrm>
            <a:off x="1611310" y="2092326"/>
            <a:ext cx="513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2	2	0	1	1	</a:t>
            </a:r>
          </a:p>
        </p:txBody>
      </p:sp>
      <p:sp>
        <p:nvSpPr>
          <p:cNvPr id="17" name="TextBox 56"/>
          <p:cNvSpPr txBox="1">
            <a:spLocks noChangeArrowheads="1"/>
          </p:cNvSpPr>
          <p:nvPr/>
        </p:nvSpPr>
        <p:spPr bwMode="auto">
          <a:xfrm>
            <a:off x="1611310" y="2644776"/>
            <a:ext cx="513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2	2	0	1	2	</a:t>
            </a:r>
          </a:p>
        </p:txBody>
      </p:sp>
      <p:sp>
        <p:nvSpPr>
          <p:cNvPr id="18" name="TextBox 57"/>
          <p:cNvSpPr txBox="1">
            <a:spLocks noChangeArrowheads="1"/>
          </p:cNvSpPr>
          <p:nvPr/>
        </p:nvSpPr>
        <p:spPr bwMode="auto">
          <a:xfrm>
            <a:off x="1611310" y="3230563"/>
            <a:ext cx="513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3	1	0	1	3	</a:t>
            </a:r>
          </a:p>
        </p:txBody>
      </p:sp>
      <p:sp>
        <p:nvSpPr>
          <p:cNvPr id="19" name="TextBox 58"/>
          <p:cNvSpPr txBox="1">
            <a:spLocks noChangeArrowheads="1"/>
          </p:cNvSpPr>
          <p:nvPr/>
        </p:nvSpPr>
        <p:spPr bwMode="auto">
          <a:xfrm>
            <a:off x="1611310" y="3746501"/>
            <a:ext cx="513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3	1	0	1	4	</a:t>
            </a:r>
          </a:p>
        </p:txBody>
      </p:sp>
      <p:sp>
        <p:nvSpPr>
          <p:cNvPr id="20" name="TextBox 59"/>
          <p:cNvSpPr txBox="1">
            <a:spLocks noChangeArrowheads="1"/>
          </p:cNvSpPr>
          <p:nvPr/>
        </p:nvSpPr>
        <p:spPr bwMode="auto">
          <a:xfrm>
            <a:off x="1611310" y="4327526"/>
            <a:ext cx="513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2	2	0	1	5	</a:t>
            </a:r>
          </a:p>
        </p:txBody>
      </p:sp>
      <p:sp>
        <p:nvSpPr>
          <p:cNvPr id="21" name="Rectangle 3"/>
          <p:cNvSpPr>
            <a:spLocks noChangeArrowheads="1"/>
          </p:cNvSpPr>
          <p:nvPr/>
        </p:nvSpPr>
        <p:spPr bwMode="auto">
          <a:xfrm>
            <a:off x="3340100" y="485775"/>
            <a:ext cx="5892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1800">
                <a:latin typeface="Arial" charset="0"/>
              </a:rPr>
              <a:t>Implementation of the eBURST rules as a graphic matroid problem, allows for a </a:t>
            </a:r>
            <a:r>
              <a:rPr lang="en-US" altLang="x-none" sz="1800" b="1" u="sng">
                <a:latin typeface="Arial" charset="0"/>
              </a:rPr>
              <a:t>g</a:t>
            </a:r>
            <a:r>
              <a:rPr lang="en-US" altLang="x-none" sz="1800" u="sng">
                <a:latin typeface="Arial" charset="0"/>
              </a:rPr>
              <a:t>lobally </a:t>
            </a:r>
            <a:r>
              <a:rPr lang="en-US" altLang="x-none" sz="1800" b="1" u="sng">
                <a:latin typeface="Arial" charset="0"/>
              </a:rPr>
              <a:t>o</a:t>
            </a:r>
            <a:r>
              <a:rPr lang="en-US" altLang="x-none" sz="1800" u="sng">
                <a:latin typeface="Arial" charset="0"/>
              </a:rPr>
              <a:t>ptimal </a:t>
            </a:r>
            <a:r>
              <a:rPr lang="en-US" altLang="x-none" sz="1800">
                <a:latin typeface="Arial" charset="0"/>
              </a:rPr>
              <a:t>solution of the placement of the ST links.</a:t>
            </a:r>
          </a:p>
        </p:txBody>
      </p:sp>
      <p:sp>
        <p:nvSpPr>
          <p:cNvPr id="22" name="TextBox 4"/>
          <p:cNvSpPr txBox="1">
            <a:spLocks noChangeArrowheads="1"/>
          </p:cNvSpPr>
          <p:nvPr/>
        </p:nvSpPr>
        <p:spPr bwMode="auto">
          <a:xfrm>
            <a:off x="6211945" y="1957076"/>
            <a:ext cx="284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400" dirty="0">
                <a:latin typeface="Arial" charset="0"/>
              </a:rPr>
              <a:t>Francisco </a:t>
            </a:r>
            <a:r>
              <a:rPr lang="en-US" altLang="x-none" sz="1400" i="1" dirty="0">
                <a:latin typeface="Arial" charset="0"/>
              </a:rPr>
              <a:t>et al</a:t>
            </a:r>
            <a:r>
              <a:rPr lang="en-US" altLang="x-none" sz="1400" dirty="0">
                <a:latin typeface="Arial" charset="0"/>
              </a:rPr>
              <a:t>, BMC </a:t>
            </a:r>
            <a:r>
              <a:rPr lang="en-US" altLang="x-none" sz="1400" dirty="0" err="1">
                <a:latin typeface="Arial" charset="0"/>
              </a:rPr>
              <a:t>Bioinf</a:t>
            </a:r>
            <a:r>
              <a:rPr lang="en-US" altLang="x-none" sz="1400" dirty="0">
                <a:latin typeface="Arial" charset="0"/>
              </a:rPr>
              <a:t>, 2009</a:t>
            </a:r>
          </a:p>
        </p:txBody>
      </p:sp>
      <p:sp>
        <p:nvSpPr>
          <p:cNvPr id="23" name="Oval 31"/>
          <p:cNvSpPr>
            <a:spLocks noChangeArrowheads="1"/>
          </p:cNvSpPr>
          <p:nvPr/>
        </p:nvSpPr>
        <p:spPr bwMode="auto">
          <a:xfrm>
            <a:off x="7020553" y="5531041"/>
            <a:ext cx="349250" cy="355600"/>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24" name="TextBox 23"/>
          <p:cNvSpPr txBox="1">
            <a:spLocks noChangeArrowheads="1"/>
          </p:cNvSpPr>
          <p:nvPr/>
        </p:nvSpPr>
        <p:spPr bwMode="auto">
          <a:xfrm>
            <a:off x="6108698" y="3208338"/>
            <a:ext cx="2014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More SLVs / lower ID </a:t>
            </a:r>
          </a:p>
        </p:txBody>
      </p:sp>
      <p:sp>
        <p:nvSpPr>
          <p:cNvPr id="25" name="Left Arrow 24"/>
          <p:cNvSpPr/>
          <p:nvPr/>
        </p:nvSpPr>
        <p:spPr>
          <a:xfrm>
            <a:off x="5792975" y="3256639"/>
            <a:ext cx="315723" cy="297425"/>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6" name="Oval 32"/>
          <p:cNvSpPr>
            <a:spLocks noChangeArrowheads="1"/>
          </p:cNvSpPr>
          <p:nvPr/>
        </p:nvSpPr>
        <p:spPr bwMode="auto">
          <a:xfrm>
            <a:off x="7546072" y="4788091"/>
            <a:ext cx="347663" cy="354013"/>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27" name="Oval 32"/>
          <p:cNvSpPr>
            <a:spLocks noChangeArrowheads="1"/>
          </p:cNvSpPr>
          <p:nvPr/>
        </p:nvSpPr>
        <p:spPr bwMode="auto">
          <a:xfrm>
            <a:off x="6395135" y="4940491"/>
            <a:ext cx="347662" cy="354013"/>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sp>
        <p:nvSpPr>
          <p:cNvPr id="28" name="Oval 29"/>
          <p:cNvSpPr>
            <a:spLocks noChangeArrowheads="1"/>
          </p:cNvSpPr>
          <p:nvPr/>
        </p:nvSpPr>
        <p:spPr bwMode="auto">
          <a:xfrm>
            <a:off x="7009440" y="6224778"/>
            <a:ext cx="347663" cy="355600"/>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cxnSp>
        <p:nvCxnSpPr>
          <p:cNvPr id="29" name="Straight Connector 28"/>
          <p:cNvCxnSpPr>
            <a:cxnSpLocks noChangeShapeType="1"/>
          </p:cNvCxnSpPr>
          <p:nvPr/>
        </p:nvCxnSpPr>
        <p:spPr bwMode="auto">
          <a:xfrm flipH="1" flipV="1">
            <a:off x="6691997" y="5243704"/>
            <a:ext cx="366713" cy="287337"/>
          </a:xfrm>
          <a:prstGeom prst="line">
            <a:avLst/>
          </a:prstGeom>
          <a:noFill/>
          <a:ln w="39370">
            <a:solidFill>
              <a:schemeClr val="tx1"/>
            </a:solidFill>
            <a:round/>
            <a:headEnd/>
            <a:tailEnd/>
          </a:ln>
          <a:effectLst>
            <a:outerShdw blurRad="38100" dist="25400" dir="5400000" rotWithShape="0">
              <a:srgbClr val="000000">
                <a:alpha val="39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V="1">
            <a:off x="7304772" y="5089716"/>
            <a:ext cx="292100" cy="441325"/>
          </a:xfrm>
          <a:prstGeom prst="line">
            <a:avLst/>
          </a:prstGeom>
          <a:noFill/>
          <a:ln w="39370">
            <a:solidFill>
              <a:schemeClr val="tx1"/>
            </a:solidFill>
            <a:round/>
            <a:headEnd/>
            <a:tailEnd/>
          </a:ln>
          <a:effectLst>
            <a:outerShdw blurRad="38100" dist="25400" dir="5400000" rotWithShape="0">
              <a:srgbClr val="000000">
                <a:alpha val="39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flipH="1">
            <a:off x="7184065" y="5886641"/>
            <a:ext cx="11113" cy="338137"/>
          </a:xfrm>
          <a:prstGeom prst="line">
            <a:avLst/>
          </a:prstGeom>
          <a:noFill/>
          <a:ln w="39370">
            <a:solidFill>
              <a:schemeClr val="tx1"/>
            </a:solidFill>
            <a:round/>
            <a:headEnd/>
            <a:tailEnd/>
          </a:ln>
          <a:effectLst>
            <a:outerShdw blurRad="38100" dist="25400" dir="5400000" rotWithShape="0">
              <a:srgbClr val="000000">
                <a:alpha val="39999"/>
              </a:srgbClr>
            </a:outerShdw>
          </a:effectLst>
          <a:extLst>
            <a:ext uri="{909E8E84-426E-40DD-AFC4-6F175D3DCCD1}">
              <a14:hiddenFill xmlns:a14="http://schemas.microsoft.com/office/drawing/2010/main">
                <a:noFill/>
              </a14:hiddenFill>
            </a:ext>
          </a:extLst>
        </p:spPr>
      </p:cxnSp>
      <p:sp>
        <p:nvSpPr>
          <p:cNvPr id="32" name="Oval 30"/>
          <p:cNvSpPr>
            <a:spLocks noChangeArrowheads="1"/>
          </p:cNvSpPr>
          <p:nvPr/>
        </p:nvSpPr>
        <p:spPr bwMode="auto">
          <a:xfrm>
            <a:off x="8376335" y="4432491"/>
            <a:ext cx="349250" cy="355600"/>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600"/>
          </a:p>
        </p:txBody>
      </p:sp>
      <p:cxnSp>
        <p:nvCxnSpPr>
          <p:cNvPr id="33" name="Straight Connector 32"/>
          <p:cNvCxnSpPr>
            <a:cxnSpLocks noChangeShapeType="1"/>
          </p:cNvCxnSpPr>
          <p:nvPr/>
        </p:nvCxnSpPr>
        <p:spPr bwMode="auto">
          <a:xfrm flipV="1">
            <a:off x="7893735" y="4735704"/>
            <a:ext cx="533400" cy="228600"/>
          </a:xfrm>
          <a:prstGeom prst="line">
            <a:avLst/>
          </a:prstGeom>
          <a:noFill/>
          <a:ln w="39370">
            <a:solidFill>
              <a:schemeClr val="tx1"/>
            </a:solidFill>
            <a:round/>
            <a:headEnd/>
            <a:tailEnd/>
          </a:ln>
          <a:effectLst>
            <a:outerShdw blurRad="38100" dist="25400" dir="5400000" rotWithShape="0">
              <a:srgbClr val="000000">
                <a:alpha val="39999"/>
              </a:srgbClr>
            </a:outerShdw>
          </a:effectLst>
          <a:extLst>
            <a:ext uri="{909E8E84-426E-40DD-AFC4-6F175D3DCCD1}">
              <a14:hiddenFill xmlns:a14="http://schemas.microsoft.com/office/drawing/2010/main">
                <a:noFill/>
              </a14:hiddenFill>
            </a:ext>
          </a:extLst>
        </p:spPr>
      </p:cxnSp>
      <p:sp>
        <p:nvSpPr>
          <p:cNvPr id="34" name="Left Arrow 33"/>
          <p:cNvSpPr/>
          <p:nvPr/>
        </p:nvSpPr>
        <p:spPr>
          <a:xfrm>
            <a:off x="5723754" y="2686244"/>
            <a:ext cx="315723" cy="297425"/>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35" name="TextBox 34"/>
          <p:cNvSpPr txBox="1">
            <a:spLocks noChangeArrowheads="1"/>
          </p:cNvSpPr>
          <p:nvPr/>
        </p:nvSpPr>
        <p:spPr bwMode="auto">
          <a:xfrm>
            <a:off x="6153969" y="2628579"/>
            <a:ext cx="3020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1800"/>
              <a:t>Connects to ST4 because #SLVs </a:t>
            </a:r>
          </a:p>
        </p:txBody>
      </p:sp>
      <p:sp>
        <p:nvSpPr>
          <p:cNvPr id="36" name="Rectangle 35"/>
          <p:cNvSpPr>
            <a:spLocks noChangeArrowheads="1"/>
          </p:cNvSpPr>
          <p:nvPr/>
        </p:nvSpPr>
        <p:spPr bwMode="auto">
          <a:xfrm>
            <a:off x="136477" y="5313363"/>
            <a:ext cx="598078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lnSpc>
                <a:spcPct val="95000"/>
              </a:lnSpc>
            </a:pPr>
            <a:r>
              <a:rPr lang="en-US" altLang="x-none" sz="3000">
                <a:latin typeface="Arial" charset="0"/>
              </a:rPr>
              <a:t>Final </a:t>
            </a:r>
            <a:r>
              <a:rPr lang="en-US" altLang="x-none" sz="3000" dirty="0" err="1">
                <a:latin typeface="Arial" charset="0"/>
              </a:rPr>
              <a:t>goeBURST</a:t>
            </a:r>
            <a:r>
              <a:rPr lang="en-US" altLang="x-none" sz="3000" dirty="0">
                <a:latin typeface="Arial" charset="0"/>
              </a:rPr>
              <a:t> tree : </a:t>
            </a:r>
          </a:p>
          <a:p>
            <a:pPr eaLnBrk="1" hangingPunct="1">
              <a:lnSpc>
                <a:spcPct val="95000"/>
              </a:lnSpc>
            </a:pPr>
            <a:r>
              <a:rPr lang="en-US" altLang="x-none" sz="3000" dirty="0">
                <a:latin typeface="Arial" charset="0"/>
              </a:rPr>
              <a:t>	unique solution guaranteed </a:t>
            </a:r>
          </a:p>
        </p:txBody>
      </p:sp>
      <p:sp>
        <p:nvSpPr>
          <p:cNvPr id="37" name="TextBox 36"/>
          <p:cNvSpPr txBox="1"/>
          <p:nvPr/>
        </p:nvSpPr>
        <p:spPr>
          <a:xfrm>
            <a:off x="6211945" y="1541388"/>
            <a:ext cx="2265364" cy="369332"/>
          </a:xfrm>
          <a:prstGeom prst="rect">
            <a:avLst/>
          </a:prstGeom>
          <a:noFill/>
        </p:spPr>
        <p:txBody>
          <a:bodyPr wrap="none" rtlCol="0">
            <a:spAutoFit/>
          </a:bodyPr>
          <a:lstStyle/>
          <a:p>
            <a:r>
              <a:rPr lang="en-US" dirty="0" smtClean="0"/>
              <a:t>Rule </a:t>
            </a:r>
            <a:r>
              <a:rPr lang="en-US" smtClean="0"/>
              <a:t>based algorithm</a:t>
            </a:r>
            <a:endParaRPr lang="en-US"/>
          </a:p>
        </p:txBody>
      </p:sp>
    </p:spTree>
    <p:extLst>
      <p:ext uri="{BB962C8B-B14F-4D97-AF65-F5344CB8AC3E}">
        <p14:creationId xmlns:p14="http://schemas.microsoft.com/office/powerpoint/2010/main" val="12498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P spid="27" grpId="0" animBg="1"/>
      <p:bldP spid="28" grpId="0" animBg="1"/>
      <p:bldP spid="32" grpId="0" animBg="1"/>
      <p:bldP spid="35" grpId="0"/>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30784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smtClean="0"/>
              <a:t>goeBURST</a:t>
            </a:r>
            <a:endParaRPr lang="en-US" dirty="0"/>
          </a:p>
        </p:txBody>
      </p:sp>
      <p:sp>
        <p:nvSpPr>
          <p:cNvPr id="5" name="TextBox 11"/>
          <p:cNvSpPr txBox="1">
            <a:spLocks noChangeArrowheads="1"/>
          </p:cNvSpPr>
          <p:nvPr/>
        </p:nvSpPr>
        <p:spPr bwMode="auto">
          <a:xfrm>
            <a:off x="185737" y="4699000"/>
            <a:ext cx="27717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eaLnBrk="1" hangingPunct="1"/>
            <a:r>
              <a:rPr lang="en-US" altLang="x-none" sz="3000"/>
              <a:t>11 possible trees….</a:t>
            </a:r>
          </a:p>
        </p:txBody>
      </p:sp>
      <p:sp>
        <p:nvSpPr>
          <p:cNvPr id="6" name="Oval 33"/>
          <p:cNvSpPr>
            <a:spLocks noChangeArrowheads="1"/>
          </p:cNvSpPr>
          <p:nvPr/>
        </p:nvSpPr>
        <p:spPr bwMode="auto">
          <a:xfrm>
            <a:off x="357187" y="2146300"/>
            <a:ext cx="300038"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 name="Oval 34"/>
          <p:cNvSpPr>
            <a:spLocks noChangeArrowheads="1"/>
          </p:cNvSpPr>
          <p:nvPr/>
        </p:nvSpPr>
        <p:spPr bwMode="auto">
          <a:xfrm>
            <a:off x="896937" y="2146300"/>
            <a:ext cx="300038"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 name="Oval 37"/>
          <p:cNvSpPr>
            <a:spLocks noChangeArrowheads="1"/>
          </p:cNvSpPr>
          <p:nvPr/>
        </p:nvSpPr>
        <p:spPr bwMode="auto">
          <a:xfrm>
            <a:off x="1990725" y="2146300"/>
            <a:ext cx="300037"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 name="Oval 38"/>
          <p:cNvSpPr>
            <a:spLocks noChangeArrowheads="1"/>
          </p:cNvSpPr>
          <p:nvPr/>
        </p:nvSpPr>
        <p:spPr bwMode="auto">
          <a:xfrm>
            <a:off x="1436687" y="2146300"/>
            <a:ext cx="300038"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0" name="Straight Connector 40"/>
          <p:cNvCxnSpPr>
            <a:cxnSpLocks noChangeShapeType="1"/>
          </p:cNvCxnSpPr>
          <p:nvPr/>
        </p:nvCxnSpPr>
        <p:spPr bwMode="auto">
          <a:xfrm>
            <a:off x="657225" y="2300288"/>
            <a:ext cx="2397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1" name="Straight Connector 41"/>
          <p:cNvCxnSpPr>
            <a:cxnSpLocks noChangeShapeType="1"/>
          </p:cNvCxnSpPr>
          <p:nvPr/>
        </p:nvCxnSpPr>
        <p:spPr bwMode="auto">
          <a:xfrm>
            <a:off x="2290762" y="2300288"/>
            <a:ext cx="234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44"/>
          <p:cNvCxnSpPr>
            <a:cxnSpLocks noChangeShapeType="1"/>
          </p:cNvCxnSpPr>
          <p:nvPr/>
        </p:nvCxnSpPr>
        <p:spPr bwMode="auto">
          <a:xfrm>
            <a:off x="1196975" y="2300288"/>
            <a:ext cx="2444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41"/>
          <p:cNvCxnSpPr>
            <a:cxnSpLocks noChangeShapeType="1"/>
          </p:cNvCxnSpPr>
          <p:nvPr/>
        </p:nvCxnSpPr>
        <p:spPr bwMode="auto">
          <a:xfrm>
            <a:off x="1736725" y="2300288"/>
            <a:ext cx="254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4" name="Oval 32"/>
          <p:cNvSpPr>
            <a:spLocks noChangeArrowheads="1"/>
          </p:cNvSpPr>
          <p:nvPr/>
        </p:nvSpPr>
        <p:spPr bwMode="auto">
          <a:xfrm>
            <a:off x="2525712" y="2146300"/>
            <a:ext cx="300038"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5" name="Oval 33"/>
          <p:cNvSpPr>
            <a:spLocks noChangeArrowheads="1"/>
          </p:cNvSpPr>
          <p:nvPr/>
        </p:nvSpPr>
        <p:spPr bwMode="auto">
          <a:xfrm>
            <a:off x="876300" y="2724150"/>
            <a:ext cx="300037"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6" name="Oval 34"/>
          <p:cNvSpPr>
            <a:spLocks noChangeArrowheads="1"/>
          </p:cNvSpPr>
          <p:nvPr/>
        </p:nvSpPr>
        <p:spPr bwMode="auto">
          <a:xfrm>
            <a:off x="357187" y="2724150"/>
            <a:ext cx="300038"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7" name="Oval 37"/>
          <p:cNvSpPr>
            <a:spLocks noChangeArrowheads="1"/>
          </p:cNvSpPr>
          <p:nvPr/>
        </p:nvSpPr>
        <p:spPr bwMode="auto">
          <a:xfrm>
            <a:off x="1404937" y="2724150"/>
            <a:ext cx="300038"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8" name="Oval 38"/>
          <p:cNvSpPr>
            <a:spLocks noChangeArrowheads="1"/>
          </p:cNvSpPr>
          <p:nvPr/>
        </p:nvSpPr>
        <p:spPr bwMode="auto">
          <a:xfrm>
            <a:off x="1990725" y="2724150"/>
            <a:ext cx="300037"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9" name="Straight Connector 40"/>
          <p:cNvCxnSpPr>
            <a:cxnSpLocks noChangeShapeType="1"/>
          </p:cNvCxnSpPr>
          <p:nvPr/>
        </p:nvCxnSpPr>
        <p:spPr bwMode="auto">
          <a:xfrm>
            <a:off x="657225" y="2878138"/>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41"/>
          <p:cNvCxnSpPr>
            <a:cxnSpLocks noChangeShapeType="1"/>
          </p:cNvCxnSpPr>
          <p:nvPr/>
        </p:nvCxnSpPr>
        <p:spPr bwMode="auto">
          <a:xfrm flipV="1">
            <a:off x="2290762" y="2878138"/>
            <a:ext cx="234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44"/>
          <p:cNvCxnSpPr>
            <a:cxnSpLocks noChangeShapeType="1"/>
          </p:cNvCxnSpPr>
          <p:nvPr/>
        </p:nvCxnSpPr>
        <p:spPr bwMode="auto">
          <a:xfrm>
            <a:off x="1176337" y="2878138"/>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41"/>
          <p:cNvCxnSpPr>
            <a:cxnSpLocks noChangeShapeType="1"/>
          </p:cNvCxnSpPr>
          <p:nvPr/>
        </p:nvCxnSpPr>
        <p:spPr bwMode="auto">
          <a:xfrm>
            <a:off x="1704975" y="2878138"/>
            <a:ext cx="285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3" name="Oval 32"/>
          <p:cNvSpPr>
            <a:spLocks noChangeArrowheads="1"/>
          </p:cNvSpPr>
          <p:nvPr/>
        </p:nvSpPr>
        <p:spPr bwMode="auto">
          <a:xfrm>
            <a:off x="2525712" y="2724150"/>
            <a:ext cx="300038"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24" name="Oval 33"/>
          <p:cNvSpPr>
            <a:spLocks noChangeArrowheads="1"/>
          </p:cNvSpPr>
          <p:nvPr/>
        </p:nvSpPr>
        <p:spPr bwMode="auto">
          <a:xfrm>
            <a:off x="2660650" y="3341688"/>
            <a:ext cx="300037"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25" name="Oval 34"/>
          <p:cNvSpPr>
            <a:spLocks noChangeArrowheads="1"/>
          </p:cNvSpPr>
          <p:nvPr/>
        </p:nvSpPr>
        <p:spPr bwMode="auto">
          <a:xfrm>
            <a:off x="2141537" y="3341688"/>
            <a:ext cx="300038"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26" name="Oval 37"/>
          <p:cNvSpPr>
            <a:spLocks noChangeArrowheads="1"/>
          </p:cNvSpPr>
          <p:nvPr/>
        </p:nvSpPr>
        <p:spPr bwMode="auto">
          <a:xfrm>
            <a:off x="3189287" y="3341688"/>
            <a:ext cx="300038"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27" name="Oval 38"/>
          <p:cNvSpPr>
            <a:spLocks noChangeArrowheads="1"/>
          </p:cNvSpPr>
          <p:nvPr/>
        </p:nvSpPr>
        <p:spPr bwMode="auto">
          <a:xfrm>
            <a:off x="4297362" y="3341688"/>
            <a:ext cx="300038"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28" name="Straight Connector 40"/>
          <p:cNvCxnSpPr>
            <a:cxnSpLocks noChangeShapeType="1"/>
          </p:cNvCxnSpPr>
          <p:nvPr/>
        </p:nvCxnSpPr>
        <p:spPr bwMode="auto">
          <a:xfrm>
            <a:off x="2441575" y="3495675"/>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41"/>
          <p:cNvCxnSpPr>
            <a:cxnSpLocks noChangeShapeType="1"/>
          </p:cNvCxnSpPr>
          <p:nvPr/>
        </p:nvCxnSpPr>
        <p:spPr bwMode="auto">
          <a:xfrm>
            <a:off x="4075112" y="3495675"/>
            <a:ext cx="2222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44"/>
          <p:cNvCxnSpPr>
            <a:cxnSpLocks noChangeShapeType="1"/>
          </p:cNvCxnSpPr>
          <p:nvPr/>
        </p:nvCxnSpPr>
        <p:spPr bwMode="auto">
          <a:xfrm>
            <a:off x="2960687" y="3495675"/>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1" name="Straight Connector 41"/>
          <p:cNvCxnSpPr>
            <a:cxnSpLocks noChangeShapeType="1"/>
          </p:cNvCxnSpPr>
          <p:nvPr/>
        </p:nvCxnSpPr>
        <p:spPr bwMode="auto">
          <a:xfrm flipV="1">
            <a:off x="3489325" y="3495675"/>
            <a:ext cx="285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2" name="Oval 32"/>
          <p:cNvSpPr>
            <a:spLocks noChangeArrowheads="1"/>
          </p:cNvSpPr>
          <p:nvPr/>
        </p:nvSpPr>
        <p:spPr bwMode="auto">
          <a:xfrm>
            <a:off x="3775075" y="3341688"/>
            <a:ext cx="300037"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33" name="Oval 33"/>
          <p:cNvSpPr>
            <a:spLocks noChangeArrowheads="1"/>
          </p:cNvSpPr>
          <p:nvPr/>
        </p:nvSpPr>
        <p:spPr bwMode="auto">
          <a:xfrm>
            <a:off x="2128837" y="3778250"/>
            <a:ext cx="300038"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34" name="Oval 34"/>
          <p:cNvSpPr>
            <a:spLocks noChangeArrowheads="1"/>
          </p:cNvSpPr>
          <p:nvPr/>
        </p:nvSpPr>
        <p:spPr bwMode="auto">
          <a:xfrm>
            <a:off x="4305300" y="3798888"/>
            <a:ext cx="300037"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35" name="Oval 37"/>
          <p:cNvSpPr>
            <a:spLocks noChangeArrowheads="1"/>
          </p:cNvSpPr>
          <p:nvPr/>
        </p:nvSpPr>
        <p:spPr bwMode="auto">
          <a:xfrm>
            <a:off x="2657475" y="3778250"/>
            <a:ext cx="300037"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36" name="Oval 38"/>
          <p:cNvSpPr>
            <a:spLocks noChangeArrowheads="1"/>
          </p:cNvSpPr>
          <p:nvPr/>
        </p:nvSpPr>
        <p:spPr bwMode="auto">
          <a:xfrm>
            <a:off x="3765550" y="3778250"/>
            <a:ext cx="300037"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37" name="Straight Connector 40"/>
          <p:cNvCxnSpPr>
            <a:cxnSpLocks noChangeShapeType="1"/>
          </p:cNvCxnSpPr>
          <p:nvPr/>
        </p:nvCxnSpPr>
        <p:spPr bwMode="auto">
          <a:xfrm>
            <a:off x="4078287" y="3932238"/>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 name="Straight Connector 41"/>
          <p:cNvCxnSpPr>
            <a:cxnSpLocks noChangeShapeType="1"/>
          </p:cNvCxnSpPr>
          <p:nvPr/>
        </p:nvCxnSpPr>
        <p:spPr bwMode="auto">
          <a:xfrm>
            <a:off x="3543300" y="3932238"/>
            <a:ext cx="2222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44"/>
          <p:cNvCxnSpPr>
            <a:cxnSpLocks noChangeShapeType="1"/>
          </p:cNvCxnSpPr>
          <p:nvPr/>
        </p:nvCxnSpPr>
        <p:spPr bwMode="auto">
          <a:xfrm>
            <a:off x="2428875" y="3932238"/>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0" name="Straight Connector 41"/>
          <p:cNvCxnSpPr>
            <a:cxnSpLocks noChangeShapeType="1"/>
          </p:cNvCxnSpPr>
          <p:nvPr/>
        </p:nvCxnSpPr>
        <p:spPr bwMode="auto">
          <a:xfrm flipV="1">
            <a:off x="2957512" y="3932238"/>
            <a:ext cx="285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41" name="Oval 32"/>
          <p:cNvSpPr>
            <a:spLocks noChangeArrowheads="1"/>
          </p:cNvSpPr>
          <p:nvPr/>
        </p:nvSpPr>
        <p:spPr bwMode="auto">
          <a:xfrm>
            <a:off x="3243262" y="3778250"/>
            <a:ext cx="300038"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2" name="Oval 33"/>
          <p:cNvSpPr>
            <a:spLocks noChangeArrowheads="1"/>
          </p:cNvSpPr>
          <p:nvPr/>
        </p:nvSpPr>
        <p:spPr bwMode="auto">
          <a:xfrm>
            <a:off x="4329112" y="4248150"/>
            <a:ext cx="300038"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3" name="Oval 34"/>
          <p:cNvSpPr>
            <a:spLocks noChangeArrowheads="1"/>
          </p:cNvSpPr>
          <p:nvPr/>
        </p:nvSpPr>
        <p:spPr bwMode="auto">
          <a:xfrm>
            <a:off x="3800475" y="4248150"/>
            <a:ext cx="300037"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4" name="Oval 37"/>
          <p:cNvSpPr>
            <a:spLocks noChangeArrowheads="1"/>
          </p:cNvSpPr>
          <p:nvPr/>
        </p:nvSpPr>
        <p:spPr bwMode="auto">
          <a:xfrm>
            <a:off x="2152650" y="4227513"/>
            <a:ext cx="300037"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45" name="Oval 38"/>
          <p:cNvSpPr>
            <a:spLocks noChangeArrowheads="1"/>
          </p:cNvSpPr>
          <p:nvPr/>
        </p:nvSpPr>
        <p:spPr bwMode="auto">
          <a:xfrm>
            <a:off x="3260725" y="4227513"/>
            <a:ext cx="300037"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46" name="Straight Connector 40"/>
          <p:cNvCxnSpPr>
            <a:cxnSpLocks noChangeShapeType="1"/>
          </p:cNvCxnSpPr>
          <p:nvPr/>
        </p:nvCxnSpPr>
        <p:spPr bwMode="auto">
          <a:xfrm>
            <a:off x="3573462" y="4381500"/>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1"/>
          <p:cNvCxnSpPr>
            <a:cxnSpLocks noChangeShapeType="1"/>
          </p:cNvCxnSpPr>
          <p:nvPr/>
        </p:nvCxnSpPr>
        <p:spPr bwMode="auto">
          <a:xfrm>
            <a:off x="3038475" y="4381500"/>
            <a:ext cx="2222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47"/>
          <p:cNvCxnSpPr>
            <a:cxnSpLocks noChangeShapeType="1"/>
          </p:cNvCxnSpPr>
          <p:nvPr/>
        </p:nvCxnSpPr>
        <p:spPr bwMode="auto">
          <a:xfrm flipH="1">
            <a:off x="4100512" y="4402138"/>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9" name="Straight Connector 41"/>
          <p:cNvCxnSpPr>
            <a:cxnSpLocks noChangeShapeType="1"/>
          </p:cNvCxnSpPr>
          <p:nvPr/>
        </p:nvCxnSpPr>
        <p:spPr bwMode="auto">
          <a:xfrm flipV="1">
            <a:off x="2452687" y="4381500"/>
            <a:ext cx="285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0" name="Oval 32"/>
          <p:cNvSpPr>
            <a:spLocks noChangeArrowheads="1"/>
          </p:cNvSpPr>
          <p:nvPr/>
        </p:nvSpPr>
        <p:spPr bwMode="auto">
          <a:xfrm>
            <a:off x="2738437" y="4227513"/>
            <a:ext cx="300038"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1" name="Oval 33"/>
          <p:cNvSpPr>
            <a:spLocks noChangeArrowheads="1"/>
          </p:cNvSpPr>
          <p:nvPr/>
        </p:nvSpPr>
        <p:spPr bwMode="auto">
          <a:xfrm>
            <a:off x="3751262" y="4738688"/>
            <a:ext cx="300038"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2" name="Oval 34"/>
          <p:cNvSpPr>
            <a:spLocks noChangeArrowheads="1"/>
          </p:cNvSpPr>
          <p:nvPr/>
        </p:nvSpPr>
        <p:spPr bwMode="auto">
          <a:xfrm>
            <a:off x="3222625" y="4738688"/>
            <a:ext cx="300037"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3" name="Oval 37"/>
          <p:cNvSpPr>
            <a:spLocks noChangeArrowheads="1"/>
          </p:cNvSpPr>
          <p:nvPr/>
        </p:nvSpPr>
        <p:spPr bwMode="auto">
          <a:xfrm>
            <a:off x="4305300" y="4740275"/>
            <a:ext cx="300037"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54" name="Oval 38"/>
          <p:cNvSpPr>
            <a:spLocks noChangeArrowheads="1"/>
          </p:cNvSpPr>
          <p:nvPr/>
        </p:nvSpPr>
        <p:spPr bwMode="auto">
          <a:xfrm>
            <a:off x="2682875" y="4718050"/>
            <a:ext cx="300037"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55" name="Straight Connector 40"/>
          <p:cNvCxnSpPr>
            <a:cxnSpLocks noChangeShapeType="1"/>
          </p:cNvCxnSpPr>
          <p:nvPr/>
        </p:nvCxnSpPr>
        <p:spPr bwMode="auto">
          <a:xfrm>
            <a:off x="2995612" y="4872038"/>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6" name="Straight Connector 41"/>
          <p:cNvCxnSpPr>
            <a:cxnSpLocks noChangeShapeType="1"/>
          </p:cNvCxnSpPr>
          <p:nvPr/>
        </p:nvCxnSpPr>
        <p:spPr bwMode="auto">
          <a:xfrm>
            <a:off x="2460625" y="4872038"/>
            <a:ext cx="2222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7" name="Straight Connector 44"/>
          <p:cNvCxnSpPr>
            <a:cxnSpLocks noChangeShapeType="1"/>
          </p:cNvCxnSpPr>
          <p:nvPr/>
        </p:nvCxnSpPr>
        <p:spPr bwMode="auto">
          <a:xfrm flipH="1">
            <a:off x="3522662" y="4892675"/>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8" name="Straight Connector 41"/>
          <p:cNvCxnSpPr>
            <a:cxnSpLocks noChangeShapeType="1"/>
          </p:cNvCxnSpPr>
          <p:nvPr/>
        </p:nvCxnSpPr>
        <p:spPr bwMode="auto">
          <a:xfrm>
            <a:off x="4051300" y="4892675"/>
            <a:ext cx="2540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9" name="Oval 32"/>
          <p:cNvSpPr>
            <a:spLocks noChangeArrowheads="1"/>
          </p:cNvSpPr>
          <p:nvPr/>
        </p:nvSpPr>
        <p:spPr bwMode="auto">
          <a:xfrm>
            <a:off x="2160587" y="4718050"/>
            <a:ext cx="300038"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nvGrpSpPr>
          <p:cNvPr id="60" name="Group 286"/>
          <p:cNvGrpSpPr>
            <a:grpSpLocks/>
          </p:cNvGrpSpPr>
          <p:nvPr/>
        </p:nvGrpSpPr>
        <p:grpSpPr bwMode="auto">
          <a:xfrm>
            <a:off x="7412037" y="2462213"/>
            <a:ext cx="1360488" cy="908050"/>
            <a:chOff x="7481202" y="4434275"/>
            <a:chExt cx="1359306" cy="907112"/>
          </a:xfrm>
        </p:grpSpPr>
        <p:sp>
          <p:nvSpPr>
            <p:cNvPr id="61" name="Oval 33"/>
            <p:cNvSpPr>
              <a:spLocks noChangeArrowheads="1"/>
            </p:cNvSpPr>
            <p:nvPr/>
          </p:nvSpPr>
          <p:spPr bwMode="auto">
            <a:xfrm>
              <a:off x="7481202" y="4434275"/>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2" name="Oval 34"/>
            <p:cNvSpPr>
              <a:spLocks noChangeArrowheads="1"/>
            </p:cNvSpPr>
            <p:nvPr/>
          </p:nvSpPr>
          <p:spPr bwMode="auto">
            <a:xfrm>
              <a:off x="7481202" y="5033378"/>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3" name="Oval 37"/>
            <p:cNvSpPr>
              <a:spLocks noChangeArrowheads="1"/>
            </p:cNvSpPr>
            <p:nvPr/>
          </p:nvSpPr>
          <p:spPr bwMode="auto">
            <a:xfrm>
              <a:off x="7972091" y="4435515"/>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64" name="Oval 38"/>
            <p:cNvSpPr>
              <a:spLocks noChangeArrowheads="1"/>
            </p:cNvSpPr>
            <p:nvPr/>
          </p:nvSpPr>
          <p:spPr bwMode="auto">
            <a:xfrm>
              <a:off x="7972091" y="5029999"/>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65" name="Straight Connector 40"/>
            <p:cNvCxnSpPr>
              <a:cxnSpLocks noChangeShapeType="1"/>
            </p:cNvCxnSpPr>
            <p:nvPr/>
          </p:nvCxnSpPr>
          <p:spPr bwMode="auto">
            <a:xfrm flipV="1">
              <a:off x="8122152" y="4743524"/>
              <a:ext cx="0" cy="2864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41"/>
            <p:cNvCxnSpPr>
              <a:cxnSpLocks noChangeShapeType="1"/>
            </p:cNvCxnSpPr>
            <p:nvPr/>
          </p:nvCxnSpPr>
          <p:spPr bwMode="auto">
            <a:xfrm>
              <a:off x="8272212" y="4589520"/>
              <a:ext cx="26840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44"/>
            <p:cNvCxnSpPr>
              <a:cxnSpLocks noChangeShapeType="1"/>
            </p:cNvCxnSpPr>
            <p:nvPr/>
          </p:nvCxnSpPr>
          <p:spPr bwMode="auto">
            <a:xfrm>
              <a:off x="7631263" y="4742284"/>
              <a:ext cx="0" cy="29109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41"/>
            <p:cNvCxnSpPr>
              <a:cxnSpLocks noChangeShapeType="1"/>
            </p:cNvCxnSpPr>
            <p:nvPr/>
          </p:nvCxnSpPr>
          <p:spPr bwMode="auto">
            <a:xfrm>
              <a:off x="7781322" y="4588280"/>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9" name="Oval 32"/>
            <p:cNvSpPr>
              <a:spLocks noChangeArrowheads="1"/>
            </p:cNvSpPr>
            <p:nvPr/>
          </p:nvSpPr>
          <p:spPr bwMode="auto">
            <a:xfrm>
              <a:off x="8540615" y="4435516"/>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70" name="Group 287"/>
          <p:cNvGrpSpPr>
            <a:grpSpLocks/>
          </p:cNvGrpSpPr>
          <p:nvPr/>
        </p:nvGrpSpPr>
        <p:grpSpPr bwMode="auto">
          <a:xfrm>
            <a:off x="5372100" y="2479675"/>
            <a:ext cx="1358900" cy="890588"/>
            <a:chOff x="5804023" y="4518361"/>
            <a:chExt cx="1359306" cy="890737"/>
          </a:xfrm>
        </p:grpSpPr>
        <p:sp>
          <p:nvSpPr>
            <p:cNvPr id="71" name="Oval 33"/>
            <p:cNvSpPr>
              <a:spLocks noChangeArrowheads="1"/>
            </p:cNvSpPr>
            <p:nvPr/>
          </p:nvSpPr>
          <p:spPr bwMode="auto">
            <a:xfrm>
              <a:off x="5804023" y="4518361"/>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2" name="Oval 34"/>
            <p:cNvSpPr>
              <a:spLocks noChangeArrowheads="1"/>
            </p:cNvSpPr>
            <p:nvPr/>
          </p:nvSpPr>
          <p:spPr bwMode="auto">
            <a:xfrm>
              <a:off x="5804023" y="5100660"/>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3" name="Oval 37"/>
            <p:cNvSpPr>
              <a:spLocks noChangeArrowheads="1"/>
            </p:cNvSpPr>
            <p:nvPr/>
          </p:nvSpPr>
          <p:spPr bwMode="auto">
            <a:xfrm>
              <a:off x="6294912" y="4519601"/>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74" name="Oval 38"/>
            <p:cNvSpPr>
              <a:spLocks noChangeArrowheads="1"/>
            </p:cNvSpPr>
            <p:nvPr/>
          </p:nvSpPr>
          <p:spPr bwMode="auto">
            <a:xfrm>
              <a:off x="6278983" y="5101089"/>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75" name="Straight Connector 40"/>
            <p:cNvCxnSpPr>
              <a:cxnSpLocks noChangeShapeType="1"/>
            </p:cNvCxnSpPr>
            <p:nvPr/>
          </p:nvCxnSpPr>
          <p:spPr bwMode="auto">
            <a:xfrm flipV="1">
              <a:off x="6429044" y="4827610"/>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6" name="Straight Connector 41"/>
            <p:cNvCxnSpPr>
              <a:cxnSpLocks noChangeShapeType="1"/>
            </p:cNvCxnSpPr>
            <p:nvPr/>
          </p:nvCxnSpPr>
          <p:spPr bwMode="auto">
            <a:xfrm>
              <a:off x="6595033" y="4673606"/>
              <a:ext cx="26840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7" name="Straight Connector 44"/>
            <p:cNvCxnSpPr>
              <a:cxnSpLocks noChangeShapeType="1"/>
            </p:cNvCxnSpPr>
            <p:nvPr/>
          </p:nvCxnSpPr>
          <p:spPr bwMode="auto">
            <a:xfrm flipH="1" flipV="1">
              <a:off x="6104144" y="5254665"/>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8" name="Straight Connector 41"/>
            <p:cNvCxnSpPr>
              <a:cxnSpLocks noChangeShapeType="1"/>
            </p:cNvCxnSpPr>
            <p:nvPr/>
          </p:nvCxnSpPr>
          <p:spPr bwMode="auto">
            <a:xfrm>
              <a:off x="6104143" y="4672366"/>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9" name="Oval 32"/>
            <p:cNvSpPr>
              <a:spLocks noChangeArrowheads="1"/>
            </p:cNvSpPr>
            <p:nvPr/>
          </p:nvSpPr>
          <p:spPr bwMode="auto">
            <a:xfrm>
              <a:off x="6863436" y="4519602"/>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80" name="Group 3"/>
          <p:cNvGrpSpPr>
            <a:grpSpLocks/>
          </p:cNvGrpSpPr>
          <p:nvPr/>
        </p:nvGrpSpPr>
        <p:grpSpPr bwMode="auto">
          <a:xfrm>
            <a:off x="7354887" y="3616325"/>
            <a:ext cx="1358900" cy="890588"/>
            <a:chOff x="7510234" y="5554790"/>
            <a:chExt cx="1359306" cy="890737"/>
          </a:xfrm>
        </p:grpSpPr>
        <p:sp>
          <p:nvSpPr>
            <p:cNvPr id="81" name="Oval 33"/>
            <p:cNvSpPr>
              <a:spLocks noChangeArrowheads="1"/>
            </p:cNvSpPr>
            <p:nvPr/>
          </p:nvSpPr>
          <p:spPr bwMode="auto">
            <a:xfrm>
              <a:off x="7510234" y="5554790"/>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2" name="Oval 34"/>
            <p:cNvSpPr>
              <a:spLocks noChangeArrowheads="1"/>
            </p:cNvSpPr>
            <p:nvPr/>
          </p:nvSpPr>
          <p:spPr bwMode="auto">
            <a:xfrm>
              <a:off x="7510234" y="6137089"/>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3" name="Oval 37"/>
            <p:cNvSpPr>
              <a:spLocks noChangeArrowheads="1"/>
            </p:cNvSpPr>
            <p:nvPr/>
          </p:nvSpPr>
          <p:spPr bwMode="auto">
            <a:xfrm>
              <a:off x="8001123" y="5556030"/>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84" name="Oval 38"/>
            <p:cNvSpPr>
              <a:spLocks noChangeArrowheads="1"/>
            </p:cNvSpPr>
            <p:nvPr/>
          </p:nvSpPr>
          <p:spPr bwMode="auto">
            <a:xfrm>
              <a:off x="7985194" y="6137518"/>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85" name="Straight Connector 40"/>
            <p:cNvCxnSpPr>
              <a:cxnSpLocks noChangeShapeType="1"/>
            </p:cNvCxnSpPr>
            <p:nvPr/>
          </p:nvCxnSpPr>
          <p:spPr bwMode="auto">
            <a:xfrm flipV="1">
              <a:off x="8135255" y="5864039"/>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6" name="Straight Connector 41"/>
            <p:cNvCxnSpPr>
              <a:cxnSpLocks noChangeShapeType="1"/>
            </p:cNvCxnSpPr>
            <p:nvPr/>
          </p:nvCxnSpPr>
          <p:spPr bwMode="auto">
            <a:xfrm>
              <a:off x="8285315" y="6291523"/>
              <a:ext cx="2843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44"/>
            <p:cNvCxnSpPr>
              <a:cxnSpLocks noChangeShapeType="1"/>
            </p:cNvCxnSpPr>
            <p:nvPr/>
          </p:nvCxnSpPr>
          <p:spPr bwMode="auto">
            <a:xfrm flipH="1" flipV="1">
              <a:off x="7810355" y="6291094"/>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41"/>
            <p:cNvCxnSpPr>
              <a:cxnSpLocks noChangeShapeType="1"/>
            </p:cNvCxnSpPr>
            <p:nvPr/>
          </p:nvCxnSpPr>
          <p:spPr bwMode="auto">
            <a:xfrm>
              <a:off x="7810354" y="5708795"/>
              <a:ext cx="190769" cy="1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89" name="Oval 32"/>
            <p:cNvSpPr>
              <a:spLocks noChangeArrowheads="1"/>
            </p:cNvSpPr>
            <p:nvPr/>
          </p:nvSpPr>
          <p:spPr bwMode="auto">
            <a:xfrm>
              <a:off x="8569647" y="6137519"/>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grpSp>
        <p:nvGrpSpPr>
          <p:cNvPr id="90" name="Group 4"/>
          <p:cNvGrpSpPr>
            <a:grpSpLocks/>
          </p:cNvGrpSpPr>
          <p:nvPr/>
        </p:nvGrpSpPr>
        <p:grpSpPr bwMode="auto">
          <a:xfrm>
            <a:off x="5364162" y="3619500"/>
            <a:ext cx="1358900" cy="890588"/>
            <a:chOff x="5759237" y="5581023"/>
            <a:chExt cx="1359306" cy="890737"/>
          </a:xfrm>
        </p:grpSpPr>
        <p:sp>
          <p:nvSpPr>
            <p:cNvPr id="91" name="Oval 33"/>
            <p:cNvSpPr>
              <a:spLocks noChangeArrowheads="1"/>
            </p:cNvSpPr>
            <p:nvPr/>
          </p:nvSpPr>
          <p:spPr bwMode="auto">
            <a:xfrm>
              <a:off x="5759237" y="5581023"/>
              <a:ext cx="300121" cy="308009"/>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2" name="Oval 34"/>
            <p:cNvSpPr>
              <a:spLocks noChangeArrowheads="1"/>
            </p:cNvSpPr>
            <p:nvPr/>
          </p:nvSpPr>
          <p:spPr bwMode="auto">
            <a:xfrm>
              <a:off x="5759237" y="6163322"/>
              <a:ext cx="300121" cy="308009"/>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3" name="Oval 37"/>
            <p:cNvSpPr>
              <a:spLocks noChangeArrowheads="1"/>
            </p:cNvSpPr>
            <p:nvPr/>
          </p:nvSpPr>
          <p:spPr bwMode="auto">
            <a:xfrm>
              <a:off x="6250126" y="5582263"/>
              <a:ext cx="300121" cy="308009"/>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94" name="Oval 38"/>
            <p:cNvSpPr>
              <a:spLocks noChangeArrowheads="1"/>
            </p:cNvSpPr>
            <p:nvPr/>
          </p:nvSpPr>
          <p:spPr bwMode="auto">
            <a:xfrm>
              <a:off x="6234197" y="6163751"/>
              <a:ext cx="300121" cy="308009"/>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95" name="Straight Connector 40"/>
            <p:cNvCxnSpPr>
              <a:cxnSpLocks noChangeShapeType="1"/>
            </p:cNvCxnSpPr>
            <p:nvPr/>
          </p:nvCxnSpPr>
          <p:spPr bwMode="auto">
            <a:xfrm flipV="1">
              <a:off x="6384258" y="5890272"/>
              <a:ext cx="15929" cy="2734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6" name="Straight Connector 41"/>
            <p:cNvCxnSpPr>
              <a:cxnSpLocks noChangeShapeType="1"/>
            </p:cNvCxnSpPr>
            <p:nvPr/>
          </p:nvCxnSpPr>
          <p:spPr bwMode="auto">
            <a:xfrm>
              <a:off x="6534318" y="6317756"/>
              <a:ext cx="2843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44"/>
            <p:cNvCxnSpPr>
              <a:cxnSpLocks noChangeShapeType="1"/>
            </p:cNvCxnSpPr>
            <p:nvPr/>
          </p:nvCxnSpPr>
          <p:spPr bwMode="auto">
            <a:xfrm flipH="1" flipV="1">
              <a:off x="6059358" y="6317327"/>
              <a:ext cx="174839" cy="4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41"/>
            <p:cNvCxnSpPr>
              <a:cxnSpLocks noChangeShapeType="1"/>
            </p:cNvCxnSpPr>
            <p:nvPr/>
          </p:nvCxnSpPr>
          <p:spPr bwMode="auto">
            <a:xfrm>
              <a:off x="5909298" y="5889032"/>
              <a:ext cx="0" cy="2742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99" name="Oval 32"/>
            <p:cNvSpPr>
              <a:spLocks noChangeArrowheads="1"/>
            </p:cNvSpPr>
            <p:nvPr/>
          </p:nvSpPr>
          <p:spPr bwMode="auto">
            <a:xfrm>
              <a:off x="6818650" y="6163752"/>
              <a:ext cx="299893" cy="308008"/>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grpSp>
      <p:sp>
        <p:nvSpPr>
          <p:cNvPr id="100" name="Oval 33"/>
          <p:cNvSpPr>
            <a:spLocks noChangeArrowheads="1"/>
          </p:cNvSpPr>
          <p:nvPr/>
        </p:nvSpPr>
        <p:spPr bwMode="auto">
          <a:xfrm>
            <a:off x="3273425" y="5203825"/>
            <a:ext cx="300037" cy="307975"/>
          </a:xfrm>
          <a:prstGeom prst="ellipse">
            <a:avLst/>
          </a:prstGeom>
          <a:solidFill>
            <a:srgbClr val="00B0F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1" name="Oval 34"/>
          <p:cNvSpPr>
            <a:spLocks noChangeArrowheads="1"/>
          </p:cNvSpPr>
          <p:nvPr/>
        </p:nvSpPr>
        <p:spPr bwMode="auto">
          <a:xfrm>
            <a:off x="2744787" y="5203825"/>
            <a:ext cx="300038" cy="307975"/>
          </a:xfrm>
          <a:prstGeom prst="ellipse">
            <a:avLst/>
          </a:prstGeom>
          <a:solidFill>
            <a:srgbClr val="FF00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2" name="Oval 37"/>
          <p:cNvSpPr>
            <a:spLocks noChangeArrowheads="1"/>
          </p:cNvSpPr>
          <p:nvPr/>
        </p:nvSpPr>
        <p:spPr bwMode="auto">
          <a:xfrm>
            <a:off x="3827462" y="5205413"/>
            <a:ext cx="300038" cy="307975"/>
          </a:xfrm>
          <a:prstGeom prst="ellipse">
            <a:avLst/>
          </a:prstGeom>
          <a:solidFill>
            <a:srgbClr val="FF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3" name="Oval 38"/>
          <p:cNvSpPr>
            <a:spLocks noChangeArrowheads="1"/>
          </p:cNvSpPr>
          <p:nvPr/>
        </p:nvSpPr>
        <p:spPr bwMode="auto">
          <a:xfrm>
            <a:off x="2205037" y="5183188"/>
            <a:ext cx="300038" cy="307975"/>
          </a:xfrm>
          <a:prstGeom prst="ellipse">
            <a:avLst/>
          </a:prstGeom>
          <a:solidFill>
            <a:schemeClr val="bg1"/>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cxnSp>
        <p:nvCxnSpPr>
          <p:cNvPr id="104" name="Straight Connector 40"/>
          <p:cNvCxnSpPr>
            <a:cxnSpLocks noChangeShapeType="1"/>
          </p:cNvCxnSpPr>
          <p:nvPr/>
        </p:nvCxnSpPr>
        <p:spPr bwMode="auto">
          <a:xfrm>
            <a:off x="2517775" y="5337175"/>
            <a:ext cx="2190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41"/>
          <p:cNvCxnSpPr>
            <a:cxnSpLocks noChangeShapeType="1"/>
          </p:cNvCxnSpPr>
          <p:nvPr/>
        </p:nvCxnSpPr>
        <p:spPr bwMode="auto">
          <a:xfrm>
            <a:off x="4098925" y="5359400"/>
            <a:ext cx="2222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44"/>
          <p:cNvCxnSpPr>
            <a:cxnSpLocks noChangeShapeType="1"/>
          </p:cNvCxnSpPr>
          <p:nvPr/>
        </p:nvCxnSpPr>
        <p:spPr bwMode="auto">
          <a:xfrm flipH="1">
            <a:off x="3044825" y="5357813"/>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07" name="Straight Connector 41"/>
          <p:cNvCxnSpPr>
            <a:cxnSpLocks noChangeShapeType="1"/>
          </p:cNvCxnSpPr>
          <p:nvPr/>
        </p:nvCxnSpPr>
        <p:spPr bwMode="auto">
          <a:xfrm>
            <a:off x="3573462" y="5357813"/>
            <a:ext cx="254000"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108" name="Oval 32"/>
          <p:cNvSpPr>
            <a:spLocks noChangeArrowheads="1"/>
          </p:cNvSpPr>
          <p:nvPr/>
        </p:nvSpPr>
        <p:spPr bwMode="auto">
          <a:xfrm>
            <a:off x="4321175" y="5205413"/>
            <a:ext cx="300037" cy="307975"/>
          </a:xfrm>
          <a:prstGeom prst="ellipse">
            <a:avLst/>
          </a:prstGeom>
          <a:solidFill>
            <a:srgbClr val="00FF00"/>
          </a:solidFill>
          <a:ln w="9525">
            <a:solidFill>
              <a:schemeClr val="tx1"/>
            </a:solidFill>
            <a:round/>
            <a:headEnd/>
            <a:tailEnd/>
          </a:ln>
        </p:spPr>
        <p:txBody>
          <a:bodyP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endParaRPr lang="en-GB" altLang="x-none" sz="1800"/>
          </a:p>
        </p:txBody>
      </p:sp>
      <p:sp>
        <p:nvSpPr>
          <p:cNvPr id="109" name="Rectangle 108"/>
          <p:cNvSpPr>
            <a:spLocks noChangeArrowheads="1"/>
          </p:cNvSpPr>
          <p:nvPr/>
        </p:nvSpPr>
        <p:spPr bwMode="auto">
          <a:xfrm>
            <a:off x="5265737" y="2357438"/>
            <a:ext cx="1573213" cy="1041400"/>
          </a:xfrm>
          <a:prstGeom prst="rect">
            <a:avLst/>
          </a:prstGeom>
          <a:noFill/>
          <a:ln w="38100">
            <a:solidFill>
              <a:srgbClr val="FF0000"/>
            </a:solidFill>
            <a:miter lim="800000"/>
            <a:headEnd/>
            <a:tailEnd/>
          </a:ln>
          <a:effectLst>
            <a:outerShdw blurRad="50800" dist="42924" dir="5400000"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Narrow" charset="0"/>
                <a:ea typeface="ＭＳ Ｐゴシック" charset="-128"/>
              </a:defRPr>
            </a:lvl1pPr>
            <a:lvl2pPr marL="742950" indent="-285750" eaLnBrk="0" hangingPunct="0">
              <a:defRPr sz="2400">
                <a:solidFill>
                  <a:schemeClr val="tx1"/>
                </a:solidFill>
                <a:latin typeface="Arial Narrow" charset="0"/>
                <a:ea typeface="ＭＳ Ｐゴシック" charset="-128"/>
              </a:defRPr>
            </a:lvl2pPr>
            <a:lvl3pPr marL="1143000" indent="-228600" eaLnBrk="0" hangingPunct="0">
              <a:defRPr sz="2400">
                <a:solidFill>
                  <a:schemeClr val="tx1"/>
                </a:solidFill>
                <a:latin typeface="Arial Narrow" charset="0"/>
                <a:ea typeface="ＭＳ Ｐゴシック" charset="-128"/>
              </a:defRPr>
            </a:lvl3pPr>
            <a:lvl4pPr marL="1600200" indent="-228600" eaLnBrk="0" hangingPunct="0">
              <a:defRPr sz="2400">
                <a:solidFill>
                  <a:schemeClr val="tx1"/>
                </a:solidFill>
                <a:latin typeface="Arial Narrow" charset="0"/>
                <a:ea typeface="ＭＳ Ｐゴシック" charset="-128"/>
              </a:defRPr>
            </a:lvl4pPr>
            <a:lvl5pPr marL="2057400" indent="-228600" eaLnBrk="0" hangingPunct="0">
              <a:defRPr sz="24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128"/>
              </a:defRPr>
            </a:lvl9pPr>
          </a:lstStyle>
          <a:p>
            <a:pPr algn="ctr" eaLnBrk="1" hangingPunct="1"/>
            <a:endParaRPr lang="x-none" altLang="x-none" sz="1800"/>
          </a:p>
        </p:txBody>
      </p:sp>
    </p:spTree>
    <p:extLst>
      <p:ext uri="{BB962C8B-B14F-4D97-AF65-F5344CB8AC3E}">
        <p14:creationId xmlns:p14="http://schemas.microsoft.com/office/powerpoint/2010/main" val="18052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0"/>
            <a:ext cx="7924800" cy="1143000"/>
          </a:xfrm>
        </p:spPr>
        <p:txBody>
          <a:bodyPr/>
          <a:lstStyle/>
          <a:p>
            <a:pPr>
              <a:defRPr/>
            </a:pPr>
            <a:r>
              <a:rPr lang="en-US" b="1" cap="none" dirty="0" smtClean="0">
                <a:solidFill>
                  <a:srgbClr val="FFFF00"/>
                </a:solidFill>
              </a:rPr>
              <a:t>goeBURST</a:t>
            </a:r>
            <a:r>
              <a:rPr lang="en-US" b="1" dirty="0" smtClean="0">
                <a:solidFill>
                  <a:srgbClr val="FFFF00"/>
                </a:solidFill>
              </a:rPr>
              <a:t> FULL MST</a:t>
            </a:r>
            <a:endParaRPr lang="en-US" b="1" dirty="0">
              <a:solidFill>
                <a:srgbClr val="FFFF00"/>
              </a:solidFill>
            </a:endParaRPr>
          </a:p>
        </p:txBody>
      </p:sp>
      <p:sp>
        <p:nvSpPr>
          <p:cNvPr id="3" name="Content Placeholder 2"/>
          <p:cNvSpPr>
            <a:spLocks noGrp="1"/>
          </p:cNvSpPr>
          <p:nvPr>
            <p:ph sz="quarter" idx="4294967295"/>
          </p:nvPr>
        </p:nvSpPr>
        <p:spPr>
          <a:xfrm>
            <a:off x="109182" y="1600200"/>
            <a:ext cx="9034818" cy="4582236"/>
          </a:xfrm>
          <a:prstGeom prst="rect">
            <a:avLst/>
          </a:prstGeom>
        </p:spPr>
        <p:txBody>
          <a:bodyPr>
            <a:normAutofit fontScale="92500" lnSpcReduction="20000"/>
          </a:bodyPr>
          <a:lstStyle/>
          <a:p>
            <a:pPr>
              <a:defRPr/>
            </a:pPr>
            <a:r>
              <a:rPr lang="en-US" sz="2400" dirty="0" smtClean="0">
                <a:latin typeface="Arial"/>
                <a:cs typeface="Arial"/>
              </a:rPr>
              <a:t>The goeBURST rules can be expanded to any number of loci while maintaining the same assumptions of the evolutionary model behind</a:t>
            </a:r>
          </a:p>
          <a:p>
            <a:pPr>
              <a:defRPr/>
            </a:pPr>
            <a:endParaRPr lang="en-US" sz="2400" dirty="0" smtClean="0">
              <a:latin typeface="Arial"/>
              <a:cs typeface="Arial"/>
            </a:endParaRPr>
          </a:p>
          <a:p>
            <a:pPr>
              <a:defRPr/>
            </a:pPr>
            <a:r>
              <a:rPr lang="en-US" sz="2400" dirty="0" smtClean="0">
                <a:latin typeface="Arial"/>
                <a:cs typeface="Arial"/>
              </a:rPr>
              <a:t>Adds an evolutionary model to the basic </a:t>
            </a:r>
            <a:r>
              <a:rPr lang="en-US" sz="2400" dirty="0" err="1" smtClean="0">
                <a:latin typeface="Arial"/>
                <a:cs typeface="Arial"/>
              </a:rPr>
              <a:t>Minnimum</a:t>
            </a:r>
            <a:r>
              <a:rPr lang="en-US" sz="2400" dirty="0" smtClean="0">
                <a:latin typeface="Arial"/>
                <a:cs typeface="Arial"/>
              </a:rPr>
              <a:t> Spanning Tree approach</a:t>
            </a:r>
          </a:p>
          <a:p>
            <a:pPr>
              <a:defRPr/>
            </a:pPr>
            <a:endParaRPr lang="en-US" sz="2400" dirty="0" smtClean="0">
              <a:latin typeface="Arial"/>
              <a:cs typeface="Arial"/>
            </a:endParaRPr>
          </a:p>
          <a:p>
            <a:pPr>
              <a:defRPr/>
            </a:pPr>
            <a:r>
              <a:rPr lang="en-US" sz="2400" b="1" dirty="0" smtClean="0">
                <a:latin typeface="Arial"/>
                <a:cs typeface="Arial"/>
              </a:rPr>
              <a:t>Advantage</a:t>
            </a:r>
            <a:r>
              <a:rPr lang="en-US" sz="2400" dirty="0" smtClean="0">
                <a:latin typeface="Arial"/>
                <a:cs typeface="Arial"/>
              </a:rPr>
              <a:t>: very fast to calculate compared to phylogenetic analysis algorithms</a:t>
            </a:r>
          </a:p>
          <a:p>
            <a:pPr>
              <a:defRPr/>
            </a:pPr>
            <a:endParaRPr lang="en-US" sz="2400" dirty="0" smtClean="0">
              <a:latin typeface="Arial"/>
              <a:cs typeface="Arial"/>
            </a:endParaRPr>
          </a:p>
          <a:p>
            <a:pPr>
              <a:defRPr/>
            </a:pPr>
            <a:r>
              <a:rPr lang="en-US" sz="2400" b="1" dirty="0" smtClean="0">
                <a:latin typeface="Arial"/>
                <a:cs typeface="Arial"/>
              </a:rPr>
              <a:t>Advantage</a:t>
            </a:r>
            <a:r>
              <a:rPr lang="en-US" sz="2400" dirty="0" smtClean="0">
                <a:latin typeface="Arial"/>
                <a:cs typeface="Arial"/>
              </a:rPr>
              <a:t>: If the strains are closely related we have the internal nodes defined as strains as opposed to any traditional phylogenetic methodology</a:t>
            </a:r>
          </a:p>
          <a:p>
            <a:pPr>
              <a:defRPr/>
            </a:pPr>
            <a:endParaRPr lang="en-US" sz="2400" dirty="0" smtClean="0">
              <a:latin typeface="Arial"/>
              <a:cs typeface="Arial"/>
            </a:endParaRPr>
          </a:p>
          <a:p>
            <a:pPr>
              <a:defRPr/>
            </a:pPr>
            <a:r>
              <a:rPr lang="en-US" sz="2400" b="1" dirty="0" smtClean="0">
                <a:latin typeface="Arial"/>
                <a:cs typeface="Arial"/>
              </a:rPr>
              <a:t>Disadvantage</a:t>
            </a:r>
            <a:r>
              <a:rPr lang="en-US" sz="2400" dirty="0" smtClean="0">
                <a:latin typeface="Arial"/>
                <a:cs typeface="Arial"/>
              </a:rPr>
              <a:t>: does not create internal nodes as putative recent common ancestral </a:t>
            </a:r>
            <a:endParaRPr lang="en-US" sz="2400" dirty="0">
              <a:latin typeface="Arial"/>
              <a:cs typeface="Arial"/>
            </a:endParaRPr>
          </a:p>
        </p:txBody>
      </p:sp>
    </p:spTree>
    <p:extLst>
      <p:ext uri="{BB962C8B-B14F-4D97-AF65-F5344CB8AC3E}">
        <p14:creationId xmlns:p14="http://schemas.microsoft.com/office/powerpoint/2010/main" val="257450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PHYLOViZ</a:t>
            </a:r>
            <a:r>
              <a:rPr lang="en-US" dirty="0" smtClean="0"/>
              <a:t>: from profiles to trees</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1" y="2002340"/>
            <a:ext cx="7861609" cy="3998411"/>
          </a:xfrm>
          <a:prstGeom prst="rect">
            <a:avLst/>
          </a:prstGeom>
        </p:spPr>
      </p:pic>
      <p:sp>
        <p:nvSpPr>
          <p:cNvPr id="5" name="TextBox 4"/>
          <p:cNvSpPr txBox="1"/>
          <p:nvPr/>
        </p:nvSpPr>
        <p:spPr>
          <a:xfrm>
            <a:off x="2433401" y="6000751"/>
            <a:ext cx="4277197" cy="553998"/>
          </a:xfrm>
          <a:prstGeom prst="rect">
            <a:avLst/>
          </a:prstGeom>
          <a:noFill/>
        </p:spPr>
        <p:txBody>
          <a:bodyPr wrap="none" rtlCol="0">
            <a:spAutoFit/>
          </a:bodyPr>
          <a:lstStyle/>
          <a:p>
            <a:r>
              <a:rPr lang="en-US" sz="3000" b="1" smtClean="0"/>
              <a:t>http://</a:t>
            </a:r>
            <a:r>
              <a:rPr lang="en-US" sz="3000" b="1" dirty="0" err="1" smtClean="0"/>
              <a:t>www.phyloviz.net</a:t>
            </a:r>
            <a:endParaRPr lang="en-US" sz="3000" b="1" dirty="0"/>
          </a:p>
        </p:txBody>
      </p:sp>
    </p:spTree>
    <p:extLst>
      <p:ext uri="{BB962C8B-B14F-4D97-AF65-F5344CB8AC3E}">
        <p14:creationId xmlns:p14="http://schemas.microsoft.com/office/powerpoint/2010/main" val="111169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PHYLOViZ</a:t>
            </a:r>
            <a:endParaRPr lang="en-US" dirty="0"/>
          </a:p>
        </p:txBody>
      </p:sp>
      <p:pic>
        <p:nvPicPr>
          <p:cNvPr id="4" name="Picture 3" descr="screen-capture-12.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13467" y="1534584"/>
            <a:ext cx="7187313" cy="454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07694" y="1784212"/>
            <a:ext cx="4194972" cy="4216539"/>
          </a:xfrm>
          <a:prstGeom prst="rect">
            <a:avLst/>
          </a:prstGeom>
          <a:solidFill>
            <a:schemeClr val="bg1"/>
          </a:solidFill>
        </p:spPr>
        <p:txBody>
          <a:bodyPr wrap="square">
            <a:spAutoFit/>
          </a:bodyPr>
          <a:lstStyle/>
          <a:p>
            <a:pPr>
              <a:defRPr/>
            </a:pPr>
            <a:r>
              <a:rPr lang="en-US" sz="2400" b="1" dirty="0">
                <a:ea typeface="ＭＳ Ｐゴシック" charset="0"/>
                <a:cs typeface="ＭＳ Ｐゴシック" charset="0"/>
              </a:rPr>
              <a:t>Inputs:</a:t>
            </a:r>
          </a:p>
          <a:p>
            <a:pPr marL="342900" indent="-342900">
              <a:buFontTx/>
              <a:buChar char="-"/>
              <a:defRPr/>
            </a:pPr>
            <a:r>
              <a:rPr lang="en-US" sz="2400" dirty="0">
                <a:ea typeface="ＭＳ Ｐゴシック" charset="0"/>
                <a:cs typeface="ＭＳ Ｐゴシック" charset="0"/>
              </a:rPr>
              <a:t>Tab separated txt (profiles)</a:t>
            </a:r>
          </a:p>
          <a:p>
            <a:pPr marL="342900" indent="-342900">
              <a:buFontTx/>
              <a:buChar char="-"/>
              <a:defRPr/>
            </a:pPr>
            <a:r>
              <a:rPr lang="en-US" sz="2400" dirty="0" err="1">
                <a:ea typeface="ＭＳ Ｐゴシック" charset="0"/>
                <a:cs typeface="ＭＳ Ｐゴシック" charset="0"/>
              </a:rPr>
              <a:t>Fasta</a:t>
            </a:r>
            <a:r>
              <a:rPr lang="en-US" sz="2400" dirty="0">
                <a:ea typeface="ＭＳ Ｐゴシック" charset="0"/>
                <a:cs typeface="ＭＳ Ｐゴシック" charset="0"/>
              </a:rPr>
              <a:t> files</a:t>
            </a:r>
          </a:p>
          <a:p>
            <a:pPr marL="342900" indent="-342900">
              <a:buFontTx/>
              <a:buChar char="-"/>
              <a:defRPr/>
            </a:pPr>
            <a:r>
              <a:rPr lang="en-US" sz="2400" dirty="0">
                <a:ea typeface="ＭＳ Ｐゴシック" charset="0"/>
                <a:cs typeface="ＭＳ Ｐゴシック" charset="0"/>
              </a:rPr>
              <a:t>Automatic database retrieval (MLST) </a:t>
            </a:r>
          </a:p>
          <a:p>
            <a:pPr>
              <a:defRPr/>
            </a:pPr>
            <a:r>
              <a:rPr lang="en-US" sz="2400" b="1" dirty="0">
                <a:ea typeface="ＭＳ Ｐゴシック" charset="0"/>
                <a:cs typeface="ＭＳ Ｐゴシック" charset="0"/>
              </a:rPr>
              <a:t>Outputs:</a:t>
            </a:r>
          </a:p>
          <a:p>
            <a:pPr marL="342900" indent="-342900">
              <a:buFont typeface="Arial" charset="0"/>
              <a:buChar char="•"/>
              <a:defRPr/>
            </a:pPr>
            <a:r>
              <a:rPr lang="en-US" sz="2400" dirty="0" err="1">
                <a:ea typeface="ＭＳ Ｐゴシック" charset="0"/>
                <a:cs typeface="ＭＳ Ｐゴシック" charset="0"/>
              </a:rPr>
              <a:t>goeBURST</a:t>
            </a:r>
            <a:r>
              <a:rPr lang="en-US" sz="2400" dirty="0">
                <a:ea typeface="ＭＳ Ｐゴシック" charset="0"/>
                <a:cs typeface="ＭＳ Ｐゴシック" charset="0"/>
              </a:rPr>
              <a:t> and </a:t>
            </a:r>
            <a:r>
              <a:rPr lang="en-US" sz="2400" dirty="0" err="1">
                <a:ea typeface="ＭＳ Ｐゴシック" charset="0"/>
                <a:cs typeface="ＭＳ Ｐゴシック" charset="0"/>
              </a:rPr>
              <a:t>goeBURST</a:t>
            </a:r>
            <a:r>
              <a:rPr lang="en-US" sz="2400" dirty="0">
                <a:ea typeface="ＭＳ Ｐゴシック" charset="0"/>
                <a:cs typeface="ＭＳ Ｐゴシック" charset="0"/>
              </a:rPr>
              <a:t> MST</a:t>
            </a:r>
          </a:p>
          <a:p>
            <a:pPr marL="342900" indent="-342900">
              <a:buFont typeface="Arial" charset="0"/>
              <a:buChar char="•"/>
              <a:defRPr/>
            </a:pPr>
            <a:r>
              <a:rPr lang="en-US" sz="2400" dirty="0">
                <a:ea typeface="ＭＳ Ｐゴシック" charset="0"/>
                <a:cs typeface="ＭＳ Ｐゴシック" charset="0"/>
              </a:rPr>
              <a:t>Link quality assessment</a:t>
            </a:r>
          </a:p>
          <a:p>
            <a:pPr marL="342900" indent="-342900">
              <a:buFont typeface="Arial" charset="0"/>
              <a:buChar char="•"/>
              <a:defRPr/>
            </a:pPr>
            <a:r>
              <a:rPr lang="en-US" sz="2400" dirty="0">
                <a:ea typeface="ＭＳ Ｐゴシック" charset="0"/>
                <a:cs typeface="ＭＳ Ｐゴシック" charset="0"/>
              </a:rPr>
              <a:t>High quality images</a:t>
            </a:r>
          </a:p>
          <a:p>
            <a:pPr lvl="1">
              <a:defRPr/>
            </a:pPr>
            <a:endParaRPr lang="en-US" sz="1400" dirty="0">
              <a:ea typeface="ＭＳ Ｐゴシック" charset="0"/>
              <a:cs typeface="ＭＳ Ｐゴシック" charset="0"/>
            </a:endParaRPr>
          </a:p>
          <a:p>
            <a:pPr lvl="1">
              <a:defRPr/>
            </a:pPr>
            <a:endParaRPr lang="en-US" sz="1400" dirty="0">
              <a:ea typeface="ＭＳ Ｐゴシック" charset="0"/>
              <a:cs typeface="ＭＳ Ｐゴシック" charset="0"/>
            </a:endParaRPr>
          </a:p>
        </p:txBody>
      </p:sp>
      <p:sp>
        <p:nvSpPr>
          <p:cNvPr id="3" name="Rectangle 2"/>
          <p:cNvSpPr/>
          <p:nvPr/>
        </p:nvSpPr>
        <p:spPr>
          <a:xfrm>
            <a:off x="4572000" y="1913382"/>
            <a:ext cx="4572000" cy="1477328"/>
          </a:xfrm>
          <a:prstGeom prst="rect">
            <a:avLst/>
          </a:prstGeom>
          <a:solidFill>
            <a:schemeClr val="bg1"/>
          </a:solidFill>
        </p:spPr>
        <p:txBody>
          <a:bodyPr>
            <a:spAutoFit/>
          </a:bodyPr>
          <a:lstStyle/>
          <a:p>
            <a:pPr>
              <a:defRPr/>
            </a:pPr>
            <a:r>
              <a:rPr lang="en-US" b="1" dirty="0">
                <a:ea typeface="ＭＳ Ｐゴシック" charset="0"/>
                <a:cs typeface="ＭＳ Ｐゴシック" charset="0"/>
              </a:rPr>
              <a:t>Can be easily applied to:</a:t>
            </a:r>
          </a:p>
          <a:p>
            <a:pPr marL="285750" indent="-285750">
              <a:buFontTx/>
              <a:buChar char="-"/>
              <a:defRPr/>
            </a:pPr>
            <a:r>
              <a:rPr lang="en-US" dirty="0">
                <a:ea typeface="ＭＳ Ｐゴシック" charset="0"/>
                <a:cs typeface="ＭＳ Ｐゴシック" charset="0"/>
              </a:rPr>
              <a:t>MLST/ </a:t>
            </a:r>
            <a:r>
              <a:rPr lang="en-US" dirty="0" err="1">
                <a:ea typeface="ＭＳ Ｐゴシック" charset="0"/>
                <a:cs typeface="ＭＳ Ｐゴシック" charset="0"/>
              </a:rPr>
              <a:t>cgMLST</a:t>
            </a:r>
            <a:r>
              <a:rPr lang="en-US" dirty="0">
                <a:ea typeface="ＭＳ Ｐゴシック" charset="0"/>
                <a:cs typeface="ＭＳ Ｐゴシック" charset="0"/>
              </a:rPr>
              <a:t>/</a:t>
            </a:r>
            <a:r>
              <a:rPr lang="en-US" dirty="0" err="1">
                <a:ea typeface="ＭＳ Ｐゴシック" charset="0"/>
                <a:cs typeface="ＭＳ Ｐゴシック" charset="0"/>
              </a:rPr>
              <a:t>wgMLST</a:t>
            </a:r>
            <a:endParaRPr lang="en-US" dirty="0">
              <a:ea typeface="ＭＳ Ｐゴシック" charset="0"/>
              <a:cs typeface="ＭＳ Ｐゴシック" charset="0"/>
            </a:endParaRPr>
          </a:p>
          <a:p>
            <a:pPr marL="285750" indent="-285750">
              <a:buFontTx/>
              <a:buChar char="-"/>
              <a:defRPr/>
            </a:pPr>
            <a:r>
              <a:rPr lang="en-US" dirty="0">
                <a:ea typeface="ＭＳ Ｐゴシック" charset="0"/>
                <a:cs typeface="ＭＳ Ｐゴシック" charset="0"/>
              </a:rPr>
              <a:t>MLVA</a:t>
            </a:r>
          </a:p>
          <a:p>
            <a:pPr marL="285750" indent="-285750">
              <a:buFontTx/>
              <a:buChar char="-"/>
              <a:defRPr/>
            </a:pPr>
            <a:r>
              <a:rPr lang="en-US" dirty="0">
                <a:ea typeface="ＭＳ Ｐゴシック" charset="0"/>
                <a:cs typeface="ＭＳ Ｐゴシック" charset="0"/>
              </a:rPr>
              <a:t>SNP data*</a:t>
            </a:r>
          </a:p>
          <a:p>
            <a:pPr marL="285750" indent="-285750">
              <a:buFontTx/>
              <a:buChar char="-"/>
              <a:defRPr/>
            </a:pPr>
            <a:r>
              <a:rPr lang="en-US" dirty="0">
                <a:ea typeface="ＭＳ Ｐゴシック" charset="0"/>
                <a:cs typeface="ＭＳ Ｐゴシック" charset="0"/>
              </a:rPr>
              <a:t>Gene Presence/absence</a:t>
            </a:r>
          </a:p>
        </p:txBody>
      </p:sp>
    </p:spTree>
    <p:extLst>
      <p:ext uri="{BB962C8B-B14F-4D97-AF65-F5344CB8AC3E}">
        <p14:creationId xmlns:p14="http://schemas.microsoft.com/office/powerpoint/2010/main" val="12153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NCBI Sequence Read Archive (SRA)</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73" y="2260947"/>
            <a:ext cx="9144000" cy="3421529"/>
          </a:xfrm>
          <a:prstGeom prst="rect">
            <a:avLst/>
          </a:prstGeom>
          <a:ln>
            <a:solidFill>
              <a:schemeClr val="tx1"/>
            </a:solidFill>
          </a:ln>
        </p:spPr>
      </p:pic>
      <p:sp>
        <p:nvSpPr>
          <p:cNvPr id="8" name="Rectangle 7"/>
          <p:cNvSpPr/>
          <p:nvPr/>
        </p:nvSpPr>
        <p:spPr>
          <a:xfrm>
            <a:off x="32753" y="1983948"/>
            <a:ext cx="4572000" cy="276999"/>
          </a:xfrm>
          <a:prstGeom prst="rect">
            <a:avLst/>
          </a:prstGeom>
          <a:ln>
            <a:solidFill>
              <a:schemeClr val="tx1"/>
            </a:solidFill>
          </a:ln>
        </p:spPr>
        <p:txBody>
          <a:bodyPr>
            <a:spAutoFit/>
          </a:bodyPr>
          <a:lstStyle/>
          <a:p>
            <a:r>
              <a:rPr lang="en-US" sz="1200" b="1" dirty="0"/>
              <a:t>https://</a:t>
            </a:r>
            <a:r>
              <a:rPr lang="en-US" sz="1200" b="1" dirty="0" err="1"/>
              <a:t>www.ncbi.nlm.nih.gov</a:t>
            </a:r>
            <a:r>
              <a:rPr lang="en-US" sz="1200" b="1" dirty="0"/>
              <a:t>/genome/browse/?report=2</a:t>
            </a:r>
          </a:p>
        </p:txBody>
      </p:sp>
      <p:sp>
        <p:nvSpPr>
          <p:cNvPr id="10" name="Rectangle 9"/>
          <p:cNvSpPr/>
          <p:nvPr/>
        </p:nvSpPr>
        <p:spPr>
          <a:xfrm>
            <a:off x="4391535" y="1983948"/>
            <a:ext cx="4776538" cy="276999"/>
          </a:xfrm>
          <a:prstGeom prst="rect">
            <a:avLst/>
          </a:prstGeom>
          <a:ln>
            <a:solidFill>
              <a:schemeClr val="tx1"/>
            </a:solidFill>
          </a:ln>
        </p:spPr>
        <p:txBody>
          <a:bodyPr wrap="square">
            <a:spAutoFit/>
          </a:bodyPr>
          <a:lstStyle/>
          <a:p>
            <a:r>
              <a:rPr lang="en-US" sz="1200" b="1" dirty="0"/>
              <a:t>https://</a:t>
            </a:r>
            <a:r>
              <a:rPr lang="en-US" sz="1200" b="1" dirty="0" err="1"/>
              <a:t>www.ncbi.nlm.nih.gov</a:t>
            </a:r>
            <a:r>
              <a:rPr lang="en-US" sz="1200" b="1" dirty="0"/>
              <a:t>/</a:t>
            </a:r>
            <a:r>
              <a:rPr lang="en-US" sz="1200" b="1" dirty="0" err="1"/>
              <a:t>sra?term</a:t>
            </a:r>
            <a:r>
              <a:rPr lang="en-US" sz="1200" b="1" dirty="0"/>
              <a:t>=Bacteria%5BOrganism%5D</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1754" y="2231658"/>
            <a:ext cx="7988639" cy="3769093"/>
          </a:xfrm>
          <a:prstGeom prst="rect">
            <a:avLst/>
          </a:prstGeom>
          <a:ln>
            <a:solidFill>
              <a:schemeClr val="tx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5838" y="1932547"/>
            <a:ext cx="2715190" cy="4078326"/>
          </a:xfrm>
          <a:prstGeom prst="rect">
            <a:avLst/>
          </a:prstGeom>
          <a:ln>
            <a:solidFill>
              <a:schemeClr val="tx1"/>
            </a:solidFill>
          </a:ln>
        </p:spPr>
      </p:pic>
    </p:spTree>
    <p:extLst>
      <p:ext uri="{BB962C8B-B14F-4D97-AF65-F5344CB8AC3E}">
        <p14:creationId xmlns:p14="http://schemas.microsoft.com/office/powerpoint/2010/main" val="51458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PHYLOViZ</a:t>
            </a:r>
            <a:r>
              <a:rPr lang="en-US" dirty="0" smtClean="0"/>
              <a:t> 2.0</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08176"/>
            <a:ext cx="7486599" cy="4087368"/>
          </a:xfrm>
          <a:prstGeom prst="rect">
            <a:avLst/>
          </a:prstGeom>
        </p:spPr>
      </p:pic>
      <p:sp>
        <p:nvSpPr>
          <p:cNvPr id="5" name="TextBox 4"/>
          <p:cNvSpPr txBox="1"/>
          <p:nvPr/>
        </p:nvSpPr>
        <p:spPr>
          <a:xfrm>
            <a:off x="6119878" y="5547943"/>
            <a:ext cx="2733441" cy="1200329"/>
          </a:xfrm>
          <a:prstGeom prst="rect">
            <a:avLst/>
          </a:prstGeom>
          <a:noFill/>
        </p:spPr>
        <p:txBody>
          <a:bodyPr wrap="none" rtlCol="0">
            <a:spAutoFit/>
          </a:bodyPr>
          <a:lstStyle/>
          <a:p>
            <a:r>
              <a:rPr lang="en-US" b="1" dirty="0"/>
              <a:t>New features: </a:t>
            </a:r>
          </a:p>
          <a:p>
            <a:pPr marL="285750" indent="-285750">
              <a:buFont typeface="Arial" charset="0"/>
              <a:buChar char="•"/>
            </a:pPr>
            <a:r>
              <a:rPr lang="en-US" b="1" dirty="0"/>
              <a:t>Hierarchical clustering </a:t>
            </a:r>
          </a:p>
          <a:p>
            <a:pPr marL="285750" indent="-285750">
              <a:buFont typeface="Arial" charset="0"/>
              <a:buChar char="•"/>
            </a:pPr>
            <a:r>
              <a:rPr lang="en-US" b="1" dirty="0"/>
              <a:t>Neighbor-Joining</a:t>
            </a:r>
          </a:p>
          <a:p>
            <a:pPr marL="285750" indent="-285750">
              <a:buFont typeface="Arial" charset="0"/>
              <a:buChar char="•"/>
            </a:pPr>
            <a:r>
              <a:rPr lang="en-US" b="1" dirty="0"/>
              <a:t>Project Saving</a:t>
            </a:r>
          </a:p>
        </p:txBody>
      </p:sp>
    </p:spTree>
    <p:extLst>
      <p:ext uri="{BB962C8B-B14F-4D97-AF65-F5344CB8AC3E}">
        <p14:creationId xmlns:p14="http://schemas.microsoft.com/office/powerpoint/2010/main" val="377191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PHYLOViZ</a:t>
            </a:r>
            <a:r>
              <a:rPr lang="en-US" dirty="0" smtClean="0"/>
              <a:t> Online</a:t>
            </a:r>
            <a:endParaRPr lang="en-US" dirty="0"/>
          </a:p>
        </p:txBody>
      </p:sp>
      <p:sp>
        <p:nvSpPr>
          <p:cNvPr id="3" name="Content Placeholder 2"/>
          <p:cNvSpPr>
            <a:spLocks noGrp="1"/>
          </p:cNvSpPr>
          <p:nvPr>
            <p:ph idx="1"/>
          </p:nvPr>
        </p:nvSpPr>
        <p:spPr>
          <a:xfrm>
            <a:off x="121920" y="1538195"/>
            <a:ext cx="8564880" cy="3812106"/>
          </a:xfrm>
        </p:spPr>
        <p:txBody>
          <a:bodyPr>
            <a:normAutofit fontScale="62500" lnSpcReduction="20000"/>
          </a:bodyPr>
          <a:lstStyle/>
          <a:p>
            <a:r>
              <a:rPr lang="en-US" dirty="0" smtClean="0"/>
              <a:t>Available at </a:t>
            </a:r>
            <a:r>
              <a:rPr lang="en-US" dirty="0" smtClean="0">
                <a:hlinkClick r:id="rId2"/>
              </a:rPr>
              <a:t>http://online.phyloviz.net</a:t>
            </a:r>
            <a:endParaRPr lang="en-US" dirty="0" smtClean="0"/>
          </a:p>
          <a:p>
            <a:endParaRPr lang="en-US" dirty="0" smtClean="0"/>
          </a:p>
          <a:p>
            <a:r>
              <a:rPr lang="en-US" dirty="0" smtClean="0"/>
              <a:t>Web based version of </a:t>
            </a:r>
            <a:r>
              <a:rPr lang="en-US" dirty="0" err="1" smtClean="0"/>
              <a:t>PHYLOViZ</a:t>
            </a:r>
            <a:endParaRPr lang="en-US" dirty="0" smtClean="0"/>
          </a:p>
          <a:p>
            <a:endParaRPr lang="en-US" dirty="0" smtClean="0"/>
          </a:p>
          <a:p>
            <a:r>
              <a:rPr lang="en-US" dirty="0" smtClean="0"/>
              <a:t>Allows users to create their own datasets, save them and share </a:t>
            </a:r>
            <a:r>
              <a:rPr lang="en-US" dirty="0"/>
              <a:t>their </a:t>
            </a:r>
            <a:r>
              <a:rPr lang="en-US" dirty="0" smtClean="0"/>
              <a:t>data (privately or publicly)</a:t>
            </a:r>
          </a:p>
          <a:p>
            <a:endParaRPr lang="en-US" dirty="0" smtClean="0"/>
          </a:p>
          <a:p>
            <a:r>
              <a:rPr lang="en-US" dirty="0" smtClean="0"/>
              <a:t>REST API available</a:t>
            </a:r>
          </a:p>
          <a:p>
            <a:endParaRPr lang="en-US" dirty="0" smtClean="0"/>
          </a:p>
          <a:p>
            <a:r>
              <a:rPr lang="en-US" dirty="0" smtClean="0"/>
              <a:t>Scalable to thousands of nodes </a:t>
            </a:r>
          </a:p>
          <a:p>
            <a:endParaRPr lang="en-US" dirty="0"/>
          </a:p>
          <a:p>
            <a:r>
              <a:rPr lang="en-US" dirty="0" smtClean="0"/>
              <a:t>Tree Analysis tools:</a:t>
            </a:r>
          </a:p>
          <a:p>
            <a:pPr lvl="1"/>
            <a:r>
              <a:rPr lang="en-US" dirty="0" smtClean="0"/>
              <a:t>Interactive distance matrix</a:t>
            </a:r>
          </a:p>
          <a:p>
            <a:pPr lvl="1"/>
            <a:r>
              <a:rPr lang="en-US" dirty="0" smtClean="0"/>
              <a:t>NLV graph</a:t>
            </a:r>
          </a:p>
          <a:p>
            <a:endParaRPr lang="en-US" dirty="0" smtClean="0"/>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44014" y="3002040"/>
            <a:ext cx="4636035" cy="2107288"/>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8385" y="4809915"/>
            <a:ext cx="1224914" cy="1474234"/>
          </a:xfrm>
          <a:prstGeom prst="rect">
            <a:avLst/>
          </a:prstGeom>
        </p:spPr>
      </p:pic>
    </p:spTree>
    <p:extLst>
      <p:ext uri="{BB962C8B-B14F-4D97-AF65-F5344CB8AC3E}">
        <p14:creationId xmlns:p14="http://schemas.microsoft.com/office/powerpoint/2010/main" val="87243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PHYLOViZ</a:t>
            </a:r>
            <a:r>
              <a:rPr lang="en-US" dirty="0" smtClean="0"/>
              <a:t> Online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08175"/>
            <a:ext cx="9062171" cy="4119167"/>
          </a:xfrm>
          <a:prstGeom prst="rect">
            <a:avLst/>
          </a:prstGeom>
        </p:spPr>
      </p:pic>
      <p:sp>
        <p:nvSpPr>
          <p:cNvPr id="7" name="TextBox 6"/>
          <p:cNvSpPr txBox="1"/>
          <p:nvPr/>
        </p:nvSpPr>
        <p:spPr>
          <a:xfrm>
            <a:off x="1755200" y="5733197"/>
            <a:ext cx="6328207" cy="707886"/>
          </a:xfrm>
          <a:prstGeom prst="rect">
            <a:avLst/>
          </a:prstGeom>
          <a:noFill/>
        </p:spPr>
        <p:txBody>
          <a:bodyPr wrap="none" rtlCol="0">
            <a:spAutoFit/>
          </a:bodyPr>
          <a:lstStyle/>
          <a:p>
            <a:r>
              <a:rPr lang="en-US" sz="2000" b="1" dirty="0" smtClean="0"/>
              <a:t>http://</a:t>
            </a:r>
            <a:r>
              <a:rPr lang="en-US" sz="2000" b="1" dirty="0" err="1" smtClean="0"/>
              <a:t>online.phyloviz.net</a:t>
            </a:r>
            <a:endParaRPr lang="en-US" sz="2000" b="1" dirty="0" smtClean="0"/>
          </a:p>
          <a:p>
            <a:r>
              <a:rPr lang="en-US" sz="2000" b="1" dirty="0" smtClean="0"/>
              <a:t>http://online2.phyloviz.net (new experimental version)  </a:t>
            </a:r>
            <a:endParaRPr lang="en-US" sz="2000" b="1" dirty="0"/>
          </a:p>
        </p:txBody>
      </p:sp>
    </p:spTree>
    <p:extLst>
      <p:ext uri="{BB962C8B-B14F-4D97-AF65-F5344CB8AC3E}">
        <p14:creationId xmlns:p14="http://schemas.microsoft.com/office/powerpoint/2010/main" val="538189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more ? </a:t>
            </a:r>
            <a:endParaRPr lang="en-US" dirty="0"/>
          </a:p>
        </p:txBody>
      </p:sp>
      <p:sp>
        <p:nvSpPr>
          <p:cNvPr id="3" name="Content Placeholder 2"/>
          <p:cNvSpPr>
            <a:spLocks noGrp="1"/>
          </p:cNvSpPr>
          <p:nvPr>
            <p:ph idx="1"/>
          </p:nvPr>
        </p:nvSpPr>
        <p:spPr>
          <a:xfrm>
            <a:off x="523188" y="3519150"/>
            <a:ext cx="8229600" cy="4625609"/>
          </a:xfrm>
        </p:spPr>
        <p:txBody>
          <a:bodyPr>
            <a:normAutofit/>
          </a:bodyPr>
          <a:lstStyle/>
          <a:p>
            <a:pPr marL="118872" indent="0">
              <a:buNone/>
            </a:pPr>
            <a:r>
              <a:rPr lang="en-US" sz="4000" b="1" dirty="0" smtClean="0"/>
              <a:t>But we don’t want only trees</a:t>
            </a:r>
            <a:r>
              <a:rPr lang="mr-IN" sz="4000" b="1" dirty="0" smtClean="0"/>
              <a:t>…</a:t>
            </a:r>
            <a:r>
              <a:rPr lang="pt-PT" sz="4000" b="1" dirty="0" smtClean="0"/>
              <a:t> </a:t>
            </a:r>
            <a:endParaRPr lang="en-US" sz="4000" b="1" dirty="0"/>
          </a:p>
        </p:txBody>
      </p:sp>
    </p:spTree>
    <p:extLst>
      <p:ext uri="{BB962C8B-B14F-4D97-AF65-F5344CB8AC3E}">
        <p14:creationId xmlns:p14="http://schemas.microsoft.com/office/powerpoint/2010/main" val="2024294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 much </a:t>
            </a:r>
            <a:r>
              <a:rPr lang="en-US" i="1" dirty="0" smtClean="0"/>
              <a:t>–</a:t>
            </a:r>
            <a:r>
              <a:rPr lang="en-US" i="1" dirty="0" err="1" smtClean="0"/>
              <a:t>ome</a:t>
            </a:r>
            <a:r>
              <a:rPr lang="en-US" i="1" dirty="0" smtClean="0"/>
              <a:t> </a:t>
            </a:r>
            <a:r>
              <a:rPr lang="en-US" dirty="0" smtClean="0"/>
              <a:t>will kill you</a:t>
            </a:r>
            <a:r>
              <a:rPr lang="is-IS" dirty="0" smtClean="0"/>
              <a:t>…</a:t>
            </a:r>
            <a:endParaRPr lang="en-US" dirty="0"/>
          </a:p>
        </p:txBody>
      </p:sp>
      <p:sp>
        <p:nvSpPr>
          <p:cNvPr id="4" name="Oval 3"/>
          <p:cNvSpPr/>
          <p:nvPr/>
        </p:nvSpPr>
        <p:spPr>
          <a:xfrm>
            <a:off x="2123854" y="3597385"/>
            <a:ext cx="4130749" cy="2113221"/>
          </a:xfrm>
          <a:prstGeom prst="ellipse">
            <a:avLst/>
          </a:prstGeom>
          <a:gradFill>
            <a:gsLst>
              <a:gs pos="100000">
                <a:srgbClr val="CD8A00"/>
              </a:gs>
              <a:gs pos="0">
                <a:srgbClr val="FF0000"/>
              </a:gs>
              <a:gs pos="55000">
                <a:schemeClr val="accent1">
                  <a:shade val="69000"/>
                  <a:satMod val="137000"/>
                </a:schemeClr>
              </a:gs>
              <a:gs pos="100000">
                <a:schemeClr val="accent1">
                  <a:shade val="98000"/>
                  <a:satMod val="137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err="1"/>
              <a:t>Virulome</a:t>
            </a:r>
            <a:endParaRPr lang="en-US" sz="3000" dirty="0"/>
          </a:p>
        </p:txBody>
      </p:sp>
      <p:sp>
        <p:nvSpPr>
          <p:cNvPr id="6" name="Oval 5"/>
          <p:cNvSpPr/>
          <p:nvPr/>
        </p:nvSpPr>
        <p:spPr>
          <a:xfrm>
            <a:off x="86832" y="2057401"/>
            <a:ext cx="4102396" cy="2452577"/>
          </a:xfrm>
          <a:prstGeom prst="ellipse">
            <a:avLst/>
          </a:prstGeom>
          <a:solidFill>
            <a:schemeClr val="accent4">
              <a:lumMod val="75000"/>
              <a:alpha val="6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a:t>Core genome</a:t>
            </a:r>
            <a:endParaRPr lang="en-US" sz="3000" dirty="0"/>
          </a:p>
        </p:txBody>
      </p:sp>
      <p:sp>
        <p:nvSpPr>
          <p:cNvPr id="7" name="Oval 6"/>
          <p:cNvSpPr/>
          <p:nvPr/>
        </p:nvSpPr>
        <p:spPr>
          <a:xfrm>
            <a:off x="4189229" y="2057401"/>
            <a:ext cx="4102396" cy="2452577"/>
          </a:xfrm>
          <a:prstGeom prst="ellipse">
            <a:avLst/>
          </a:prstGeom>
          <a:solidFill>
            <a:schemeClr val="accent2">
              <a:lumMod val="75000"/>
              <a:alpha val="6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Accessory genome</a:t>
            </a:r>
          </a:p>
        </p:txBody>
      </p:sp>
      <p:sp>
        <p:nvSpPr>
          <p:cNvPr id="8" name="Oval 7"/>
          <p:cNvSpPr/>
          <p:nvPr/>
        </p:nvSpPr>
        <p:spPr>
          <a:xfrm>
            <a:off x="5170965" y="3703711"/>
            <a:ext cx="2516372" cy="774848"/>
          </a:xfrm>
          <a:prstGeom prst="ellipse">
            <a:avLst/>
          </a:prstGeom>
          <a:solidFill>
            <a:srgbClr val="7030A0">
              <a:alpha val="6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t>Mobilome</a:t>
            </a:r>
            <a:endParaRPr lang="en-US" sz="2800" dirty="0"/>
          </a:p>
        </p:txBody>
      </p:sp>
      <p:sp>
        <p:nvSpPr>
          <p:cNvPr id="3" name="TextBox 2"/>
          <p:cNvSpPr txBox="1"/>
          <p:nvPr/>
        </p:nvSpPr>
        <p:spPr>
          <a:xfrm>
            <a:off x="4652490" y="6049962"/>
            <a:ext cx="4602863" cy="646331"/>
          </a:xfrm>
          <a:prstGeom prst="rect">
            <a:avLst/>
          </a:prstGeom>
          <a:noFill/>
        </p:spPr>
        <p:txBody>
          <a:bodyPr wrap="none" rtlCol="0">
            <a:spAutoFit/>
          </a:bodyPr>
          <a:lstStyle/>
          <a:p>
            <a:r>
              <a:rPr lang="en-US" dirty="0" smtClean="0"/>
              <a:t>I WANT IT ALL! : </a:t>
            </a:r>
          </a:p>
          <a:p>
            <a:r>
              <a:rPr lang="en-US" dirty="0" smtClean="0"/>
              <a:t>Genome Annotation  and Genome comparison</a:t>
            </a:r>
            <a:endParaRPr lang="en-US" dirty="0"/>
          </a:p>
        </p:txBody>
      </p:sp>
    </p:spTree>
    <p:extLst>
      <p:ext uri="{BB962C8B-B14F-4D97-AF65-F5344CB8AC3E}">
        <p14:creationId xmlns:p14="http://schemas.microsoft.com/office/powerpoint/2010/main" val="20767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Prokka</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Genome annotation made easy by </a:t>
            </a:r>
            <a:r>
              <a:rPr lang="en-US" dirty="0" err="1" smtClean="0"/>
              <a:t>Torsten</a:t>
            </a:r>
            <a:r>
              <a:rPr lang="en-US" dirty="0" smtClean="0"/>
              <a:t> </a:t>
            </a:r>
            <a:r>
              <a:rPr lang="en-US" dirty="0" err="1" smtClean="0"/>
              <a:t>Seemann</a:t>
            </a:r>
            <a:r>
              <a:rPr lang="en-US" dirty="0" smtClean="0"/>
              <a:t> (slides by </a:t>
            </a:r>
            <a:r>
              <a:rPr lang="en-US" dirty="0" err="1" smtClean="0"/>
              <a:t>Torsten</a:t>
            </a:r>
            <a:r>
              <a:rPr lang="en-US" dirty="0" smtClean="0"/>
              <a:t>)</a:t>
            </a:r>
          </a:p>
          <a:p>
            <a:r>
              <a:rPr lang="en-US" dirty="0" smtClean="0"/>
              <a:t>Genome annotation: adding biological information to the sequence, by describing </a:t>
            </a:r>
            <a:r>
              <a:rPr lang="en-US" i="1" dirty="0" smtClean="0"/>
              <a:t>features</a:t>
            </a:r>
            <a:endParaRPr lang="en-US" i="1" dirty="0"/>
          </a:p>
        </p:txBody>
      </p:sp>
      <p:sp>
        <p:nvSpPr>
          <p:cNvPr id="4" name="Rectangle 3"/>
          <p:cNvSpPr/>
          <p:nvPr/>
        </p:nvSpPr>
        <p:spPr>
          <a:xfrm>
            <a:off x="222068" y="5446752"/>
            <a:ext cx="6818812" cy="553998"/>
          </a:xfrm>
          <a:prstGeom prst="rect">
            <a:avLst/>
          </a:prstGeom>
        </p:spPr>
        <p:txBody>
          <a:bodyPr wrap="square">
            <a:spAutoFit/>
          </a:bodyPr>
          <a:lstStyle/>
          <a:p>
            <a:r>
              <a:rPr lang="en-US" b="1" dirty="0"/>
              <a:t>To know more :</a:t>
            </a:r>
          </a:p>
          <a:p>
            <a:r>
              <a:rPr lang="en-US" sz="1200" dirty="0"/>
              <a:t>http://</a:t>
            </a:r>
            <a:r>
              <a:rPr lang="en-US" sz="1200" dirty="0" err="1"/>
              <a:t>www.slideshare.net</a:t>
            </a:r>
            <a:r>
              <a:rPr lang="en-US" sz="1200" dirty="0"/>
              <a:t>/</a:t>
            </a:r>
            <a:r>
              <a:rPr lang="en-US" sz="1200" dirty="0" err="1"/>
              <a:t>torstenseemann</a:t>
            </a:r>
            <a:r>
              <a:rPr lang="en-US" sz="1200" dirty="0"/>
              <a:t>/prokka-rapid-bacterial-genome-annotation-abphm-2013</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220" y="857250"/>
            <a:ext cx="6942621" cy="514350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4900" y="857250"/>
            <a:ext cx="6924368" cy="51435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399" y="857250"/>
            <a:ext cx="8161370" cy="5143500"/>
          </a:xfrm>
          <a:prstGeom prst="rect">
            <a:avLst/>
          </a:prstGeom>
        </p:spPr>
      </p:pic>
      <p:sp>
        <p:nvSpPr>
          <p:cNvPr id="10" name="Rectangle 9"/>
          <p:cNvSpPr/>
          <p:nvPr/>
        </p:nvSpPr>
        <p:spPr>
          <a:xfrm>
            <a:off x="2802272" y="4603536"/>
            <a:ext cx="6119661" cy="369332"/>
          </a:xfrm>
          <a:prstGeom prst="rect">
            <a:avLst/>
          </a:prstGeom>
        </p:spPr>
        <p:txBody>
          <a:bodyPr wrap="square">
            <a:spAutoFit/>
          </a:bodyPr>
          <a:lstStyle/>
          <a:p>
            <a:r>
              <a:rPr lang="en-US" b="1" dirty="0"/>
              <a:t>Available at: </a:t>
            </a:r>
            <a:r>
              <a:rPr lang="en-US" dirty="0"/>
              <a:t>https://</a:t>
            </a:r>
            <a:r>
              <a:rPr lang="en-US" dirty="0" err="1"/>
              <a:t>github.com</a:t>
            </a:r>
            <a:r>
              <a:rPr lang="en-US" dirty="0"/>
              <a:t>/</a:t>
            </a:r>
            <a:r>
              <a:rPr lang="en-US" dirty="0" err="1"/>
              <a:t>tseemann</a:t>
            </a:r>
            <a:r>
              <a:rPr lang="en-US" dirty="0"/>
              <a:t>/</a:t>
            </a:r>
            <a:r>
              <a:rPr lang="en-US" dirty="0" err="1"/>
              <a:t>prokka</a:t>
            </a:r>
            <a:endParaRPr lang="en-US" dirty="0"/>
          </a:p>
        </p:txBody>
      </p:sp>
    </p:spTree>
    <p:extLst>
      <p:ext uri="{BB962C8B-B14F-4D97-AF65-F5344CB8AC3E}">
        <p14:creationId xmlns:p14="http://schemas.microsoft.com/office/powerpoint/2010/main" val="133727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Workshop</a:t>
            </a:r>
            <a:endParaRPr lang="en-US" dirty="0"/>
          </a:p>
        </p:txBody>
      </p:sp>
      <p:sp>
        <p:nvSpPr>
          <p:cNvPr id="3" name="Content Placeholder 2"/>
          <p:cNvSpPr>
            <a:spLocks noGrp="1"/>
          </p:cNvSpPr>
          <p:nvPr>
            <p:ph idx="1"/>
          </p:nvPr>
        </p:nvSpPr>
        <p:spPr>
          <a:xfrm>
            <a:off x="359228" y="1742534"/>
            <a:ext cx="8229600" cy="4625609"/>
          </a:xfrm>
        </p:spPr>
        <p:txBody>
          <a:bodyPr>
            <a:normAutofit/>
          </a:bodyPr>
          <a:lstStyle/>
          <a:p>
            <a:r>
              <a:rPr lang="en-US" dirty="0" smtClean="0"/>
              <a:t>Day One expected outcomes</a:t>
            </a:r>
          </a:p>
          <a:p>
            <a:endParaRPr lang="en-US" dirty="0" smtClean="0"/>
          </a:p>
          <a:p>
            <a:pPr lvl="1"/>
            <a:r>
              <a:rPr lang="en-US" dirty="0" smtClean="0"/>
              <a:t>How to download data from ENA</a:t>
            </a:r>
          </a:p>
          <a:p>
            <a:pPr lvl="1"/>
            <a:r>
              <a:rPr lang="en-US" dirty="0" smtClean="0"/>
              <a:t>De novo Assembly </a:t>
            </a:r>
            <a:r>
              <a:rPr lang="mr-IN" dirty="0" smtClean="0"/>
              <a:t>–</a:t>
            </a:r>
            <a:r>
              <a:rPr lang="en-US" dirty="0" smtClean="0"/>
              <a:t> INNUCA </a:t>
            </a:r>
          </a:p>
          <a:p>
            <a:pPr lvl="1"/>
            <a:r>
              <a:rPr lang="en-US" dirty="0" smtClean="0"/>
              <a:t>Annotation with </a:t>
            </a:r>
            <a:r>
              <a:rPr lang="en-US" dirty="0" err="1" smtClean="0"/>
              <a:t>Prokka</a:t>
            </a:r>
            <a:r>
              <a:rPr lang="en-US" dirty="0" smtClean="0"/>
              <a:t> </a:t>
            </a:r>
          </a:p>
          <a:p>
            <a:pPr lvl="1"/>
            <a:r>
              <a:rPr lang="en-US" dirty="0" smtClean="0"/>
              <a:t>Gene finding with </a:t>
            </a:r>
            <a:r>
              <a:rPr lang="en-US" dirty="0" err="1" smtClean="0"/>
              <a:t>Abricate</a:t>
            </a:r>
            <a:r>
              <a:rPr lang="en-US" dirty="0" smtClean="0"/>
              <a:t> (Antibiotic Resistance) </a:t>
            </a:r>
          </a:p>
        </p:txBody>
      </p:sp>
    </p:spTree>
    <p:extLst>
      <p:ext uri="{BB962C8B-B14F-4D97-AF65-F5344CB8AC3E}">
        <p14:creationId xmlns:p14="http://schemas.microsoft.com/office/powerpoint/2010/main" val="55881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Workshop</a:t>
            </a:r>
            <a:endParaRPr lang="en-US" dirty="0"/>
          </a:p>
        </p:txBody>
      </p:sp>
      <p:sp>
        <p:nvSpPr>
          <p:cNvPr id="3" name="Content Placeholder 2"/>
          <p:cNvSpPr>
            <a:spLocks noGrp="1"/>
          </p:cNvSpPr>
          <p:nvPr>
            <p:ph idx="1"/>
          </p:nvPr>
        </p:nvSpPr>
        <p:spPr>
          <a:xfrm>
            <a:off x="359228" y="1742534"/>
            <a:ext cx="8229600" cy="4625609"/>
          </a:xfrm>
        </p:spPr>
        <p:txBody>
          <a:bodyPr>
            <a:normAutofit/>
          </a:bodyPr>
          <a:lstStyle/>
          <a:p>
            <a:pPr lvl="1"/>
            <a:endParaRPr lang="en-US" dirty="0"/>
          </a:p>
          <a:p>
            <a:r>
              <a:rPr lang="en-US" dirty="0" smtClean="0"/>
              <a:t>Notes to the class:</a:t>
            </a:r>
          </a:p>
          <a:p>
            <a:pPr lvl="1"/>
            <a:r>
              <a:rPr lang="en-US" dirty="0" smtClean="0"/>
              <a:t>Be interactive : Use the lamps! </a:t>
            </a:r>
          </a:p>
          <a:p>
            <a:pPr lvl="1"/>
            <a:r>
              <a:rPr lang="en-US" dirty="0" smtClean="0"/>
              <a:t>We will not be focusing on Linux basics. If you don’t feel comfortable with Linux, pair up with someone who is </a:t>
            </a:r>
          </a:p>
          <a:p>
            <a:pPr lvl="1"/>
            <a:r>
              <a:rPr lang="en-US" dirty="0" smtClean="0"/>
              <a:t>We will discuss some </a:t>
            </a:r>
            <a:r>
              <a:rPr lang="en-US" dirty="0"/>
              <a:t>L</a:t>
            </a:r>
            <a:r>
              <a:rPr lang="en-US" dirty="0" smtClean="0"/>
              <a:t>inux advanced commands because they can save you A LOT of time on your daily analysis</a:t>
            </a:r>
            <a:endParaRPr lang="en-US" dirty="0"/>
          </a:p>
        </p:txBody>
      </p:sp>
    </p:spTree>
    <p:extLst>
      <p:ext uri="{BB962C8B-B14F-4D97-AF65-F5344CB8AC3E}">
        <p14:creationId xmlns:p14="http://schemas.microsoft.com/office/powerpoint/2010/main" val="1868395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a:t>
            </a:r>
            <a:endParaRPr lang="en-US" dirty="0"/>
          </a:p>
        </p:txBody>
      </p:sp>
      <p:cxnSp>
        <p:nvCxnSpPr>
          <p:cNvPr id="12" name="Shape 429"/>
          <p:cNvCxnSpPr/>
          <p:nvPr/>
        </p:nvCxnSpPr>
        <p:spPr>
          <a:xfrm>
            <a:off x="381000" y="1690527"/>
            <a:ext cx="8229600" cy="0"/>
          </a:xfrm>
          <a:prstGeom prst="straightConnector1">
            <a:avLst/>
          </a:prstGeom>
          <a:noFill/>
          <a:ln w="25400" cap="flat" cmpd="sng">
            <a:solidFill>
              <a:srgbClr val="FF9900"/>
            </a:solidFill>
            <a:prstDash val="solid"/>
            <a:round/>
            <a:headEnd type="none" w="med" len="med"/>
            <a:tailEnd type="none" w="med" len="med"/>
          </a:ln>
          <a:effectLst>
            <a:outerShdw blurRad="39999" dist="20000" dir="5400000" rotWithShape="0">
              <a:srgbClr val="000000">
                <a:alpha val="37650"/>
              </a:srgbClr>
            </a:outerShdw>
          </a:effectLst>
        </p:spPr>
      </p:cxnSp>
      <p:pic>
        <p:nvPicPr>
          <p:cNvPr id="13" name="Shape 430" descr="ummi1small2.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848605" y="4898991"/>
            <a:ext cx="762000" cy="745200"/>
          </a:xfrm>
          <a:prstGeom prst="rect">
            <a:avLst/>
          </a:prstGeom>
          <a:noFill/>
          <a:ln>
            <a:noFill/>
          </a:ln>
        </p:spPr>
      </p:pic>
      <p:pic>
        <p:nvPicPr>
          <p:cNvPr id="14" name="Shape 431" descr="LOGO2.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59361" y="4898720"/>
            <a:ext cx="1726500" cy="787500"/>
          </a:xfrm>
          <a:prstGeom prst="rect">
            <a:avLst/>
          </a:prstGeom>
          <a:noFill/>
          <a:ln>
            <a:noFill/>
          </a:ln>
        </p:spPr>
      </p:pic>
      <p:pic>
        <p:nvPicPr>
          <p:cNvPr id="15" name="Shape 432" descr="logo_imm.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87556" y="4989033"/>
            <a:ext cx="1688400" cy="592200"/>
          </a:xfrm>
          <a:prstGeom prst="rect">
            <a:avLst/>
          </a:prstGeom>
          <a:noFill/>
          <a:ln>
            <a:noFill/>
          </a:ln>
        </p:spPr>
      </p:pic>
      <p:pic>
        <p:nvPicPr>
          <p:cNvPr id="16" name="Shape 433" descr="customLogo.jpe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907893" y="3482952"/>
            <a:ext cx="2702705" cy="787500"/>
          </a:xfrm>
          <a:prstGeom prst="rect">
            <a:avLst/>
          </a:prstGeom>
          <a:noFill/>
          <a:ln>
            <a:noFill/>
          </a:ln>
        </p:spPr>
      </p:pic>
      <p:pic>
        <p:nvPicPr>
          <p:cNvPr id="25" name="Shape 434" descr="logo-fct.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658475" y="4826227"/>
            <a:ext cx="1546799" cy="932500"/>
          </a:xfrm>
          <a:prstGeom prst="rect">
            <a:avLst/>
          </a:prstGeom>
          <a:noFill/>
          <a:ln>
            <a:noFill/>
          </a:ln>
        </p:spPr>
      </p:pic>
      <p:pic>
        <p:nvPicPr>
          <p:cNvPr id="26" name="Shape 435" descr="ULISBOA_VERTICAL_RGB.jp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805987" y="4924477"/>
            <a:ext cx="631098" cy="888376"/>
          </a:xfrm>
          <a:prstGeom prst="rect">
            <a:avLst/>
          </a:prstGeom>
          <a:noFill/>
          <a:ln>
            <a:noFill/>
          </a:ln>
        </p:spPr>
      </p:pic>
      <p:pic>
        <p:nvPicPr>
          <p:cNvPr id="27" name="Shape 43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67275" y="4349222"/>
            <a:ext cx="3742800" cy="471000"/>
          </a:xfrm>
          <a:prstGeom prst="rect">
            <a:avLst/>
          </a:prstGeom>
          <a:noFill/>
          <a:ln>
            <a:noFill/>
          </a:ln>
        </p:spPr>
      </p:pic>
      <p:sp>
        <p:nvSpPr>
          <p:cNvPr id="28" name="Shape 437"/>
          <p:cNvSpPr txBox="1"/>
          <p:nvPr/>
        </p:nvSpPr>
        <p:spPr>
          <a:xfrm>
            <a:off x="252300" y="3195177"/>
            <a:ext cx="8434500" cy="592200"/>
          </a:xfrm>
          <a:prstGeom prst="rect">
            <a:avLst/>
          </a:prstGeom>
          <a:noFill/>
          <a:ln>
            <a:noFill/>
          </a:ln>
        </p:spPr>
        <p:txBody>
          <a:bodyPr lIns="91425" tIns="91425" rIns="91425" bIns="91425" anchor="ctr" anchorCtr="0">
            <a:noAutofit/>
          </a:bodyPr>
          <a:lstStyle/>
          <a:p>
            <a:pPr lvl="0" algn="just">
              <a:spcBef>
                <a:spcPts val="0"/>
              </a:spcBef>
              <a:buNone/>
            </a:pPr>
            <a:r>
              <a:rPr lang="pt-PT" sz="1800" dirty="0">
                <a:solidFill>
                  <a:schemeClr val="dk1"/>
                </a:solidFill>
                <a:latin typeface="Calibri"/>
                <a:ea typeface="Calibri"/>
                <a:cs typeface="Calibri"/>
                <a:sym typeface="Calibri"/>
              </a:rPr>
              <a:t>INNUENDO </a:t>
            </a:r>
            <a:r>
              <a:rPr lang="pt-PT" sz="1800" dirty="0" err="1">
                <a:solidFill>
                  <a:schemeClr val="dk1"/>
                </a:solidFill>
                <a:latin typeface="Calibri"/>
                <a:ea typeface="Calibri"/>
                <a:cs typeface="Calibri"/>
                <a:sym typeface="Calibri"/>
              </a:rPr>
              <a:t>project</a:t>
            </a:r>
            <a:r>
              <a:rPr lang="pt-PT" sz="1800" dirty="0">
                <a:solidFill>
                  <a:schemeClr val="dk1"/>
                </a:solidFill>
                <a:latin typeface="Calibri"/>
                <a:ea typeface="Calibri"/>
                <a:cs typeface="Calibri"/>
                <a:sym typeface="Calibri"/>
              </a:rPr>
              <a:t> [GP/EFSA/AFSCO/2015/01/CT2] </a:t>
            </a:r>
          </a:p>
          <a:p>
            <a:pPr lvl="0" algn="just">
              <a:spcBef>
                <a:spcPts val="0"/>
              </a:spcBef>
              <a:buNone/>
            </a:pPr>
            <a:endParaRPr lang="pt-PT" sz="1500" dirty="0" smtClean="0">
              <a:solidFill>
                <a:schemeClr val="dk1"/>
              </a:solidFill>
              <a:latin typeface="Calibri"/>
              <a:ea typeface="Calibri"/>
              <a:cs typeface="Calibri"/>
              <a:sym typeface="Calibri"/>
            </a:endParaRPr>
          </a:p>
          <a:p>
            <a:pPr lvl="0" algn="just">
              <a:spcBef>
                <a:spcPts val="0"/>
              </a:spcBef>
              <a:buNone/>
            </a:pPr>
            <a:r>
              <a:rPr lang="pt-PT" sz="1500" dirty="0" err="1" smtClean="0">
                <a:solidFill>
                  <a:schemeClr val="dk1"/>
                </a:solidFill>
                <a:latin typeface="Calibri"/>
                <a:ea typeface="Calibri"/>
                <a:cs typeface="Calibri"/>
                <a:sym typeface="Calibri"/>
              </a:rPr>
              <a:t>BacGenTrack</a:t>
            </a:r>
            <a:r>
              <a:rPr lang="pt-PT" sz="1500" dirty="0" smtClean="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project</a:t>
            </a:r>
            <a:r>
              <a:rPr lang="pt-PT" sz="1500" dirty="0">
                <a:solidFill>
                  <a:schemeClr val="dk1"/>
                </a:solidFill>
                <a:latin typeface="Calibri"/>
                <a:ea typeface="Calibri"/>
                <a:cs typeface="Calibri"/>
                <a:sym typeface="Calibri"/>
              </a:rPr>
              <a:t> [FCT / </a:t>
            </a:r>
            <a:r>
              <a:rPr lang="pt-PT" sz="1500" dirty="0" err="1">
                <a:solidFill>
                  <a:schemeClr val="dk1"/>
                </a:solidFill>
                <a:latin typeface="Calibri"/>
                <a:ea typeface="Calibri"/>
                <a:cs typeface="Calibri"/>
                <a:sym typeface="Calibri"/>
              </a:rPr>
              <a:t>Scientific</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and</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Technological</a:t>
            </a:r>
            <a:r>
              <a:rPr lang="pt-PT" sz="1500" dirty="0">
                <a:solidFill>
                  <a:schemeClr val="dk1"/>
                </a:solidFill>
                <a:latin typeface="Calibri"/>
                <a:ea typeface="Calibri"/>
                <a:cs typeface="Calibri"/>
                <a:sym typeface="Calibri"/>
              </a:rPr>
              <a:t> Research </a:t>
            </a:r>
            <a:r>
              <a:rPr lang="pt-PT" sz="1500" dirty="0" err="1">
                <a:solidFill>
                  <a:schemeClr val="dk1"/>
                </a:solidFill>
                <a:latin typeface="Calibri"/>
                <a:ea typeface="Calibri"/>
                <a:cs typeface="Calibri"/>
                <a:sym typeface="Calibri"/>
              </a:rPr>
              <a:t>Council</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of</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Turkey</a:t>
            </a:r>
            <a:r>
              <a:rPr lang="pt-PT" sz="1500" dirty="0">
                <a:solidFill>
                  <a:schemeClr val="dk1"/>
                </a:solidFill>
                <a:latin typeface="Calibri"/>
                <a:ea typeface="Calibri"/>
                <a:cs typeface="Calibri"/>
                <a:sym typeface="Calibri"/>
              </a:rPr>
              <a:t>, TUBITAK/0004/2014]</a:t>
            </a:r>
          </a:p>
          <a:p>
            <a:pPr lvl="0" algn="just">
              <a:spcBef>
                <a:spcPts val="0"/>
              </a:spcBef>
              <a:buNone/>
            </a:pPr>
            <a:endParaRPr lang="pt-PT" sz="1500" dirty="0" smtClean="0">
              <a:solidFill>
                <a:schemeClr val="dk1"/>
              </a:solidFill>
              <a:latin typeface="Calibri"/>
              <a:ea typeface="Calibri"/>
              <a:cs typeface="Calibri"/>
              <a:sym typeface="Calibri"/>
            </a:endParaRPr>
          </a:p>
          <a:p>
            <a:pPr lvl="0" algn="just">
              <a:spcBef>
                <a:spcPts val="0"/>
              </a:spcBef>
              <a:buNone/>
            </a:pPr>
            <a:r>
              <a:rPr lang="pt-PT" sz="1500" dirty="0" smtClean="0">
                <a:solidFill>
                  <a:schemeClr val="dk1"/>
                </a:solidFill>
                <a:latin typeface="Calibri"/>
                <a:ea typeface="Calibri"/>
                <a:cs typeface="Calibri"/>
                <a:sym typeface="Calibri"/>
              </a:rPr>
              <a:t>ONEIDA </a:t>
            </a:r>
            <a:r>
              <a:rPr lang="pt-PT" sz="1500" dirty="0" err="1">
                <a:solidFill>
                  <a:schemeClr val="dk1"/>
                </a:solidFill>
                <a:latin typeface="Calibri"/>
                <a:ea typeface="Calibri"/>
                <a:cs typeface="Calibri"/>
                <a:sym typeface="Calibri"/>
              </a:rPr>
              <a:t>project</a:t>
            </a:r>
            <a:r>
              <a:rPr lang="pt-PT" sz="1500" dirty="0">
                <a:solidFill>
                  <a:schemeClr val="dk1"/>
                </a:solidFill>
                <a:latin typeface="Calibri"/>
                <a:ea typeface="Calibri"/>
                <a:cs typeface="Calibri"/>
                <a:sym typeface="Calibri"/>
              </a:rPr>
              <a:t> (LISBOA-01-0145-FEDER-016417) </a:t>
            </a:r>
            <a:r>
              <a:rPr lang="pt-PT" sz="1500" dirty="0" err="1">
                <a:solidFill>
                  <a:schemeClr val="dk1"/>
                </a:solidFill>
                <a:latin typeface="Calibri"/>
                <a:ea typeface="Calibri"/>
                <a:cs typeface="Calibri"/>
                <a:sym typeface="Calibri"/>
              </a:rPr>
              <a:t>co-funded</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by</a:t>
            </a:r>
            <a:r>
              <a:rPr lang="pt-PT" sz="1500" dirty="0">
                <a:solidFill>
                  <a:schemeClr val="dk1"/>
                </a:solidFill>
                <a:latin typeface="Calibri"/>
                <a:ea typeface="Calibri"/>
                <a:cs typeface="Calibri"/>
                <a:sym typeface="Calibri"/>
              </a:rPr>
              <a:t> FEEI - “Fundos Europeus Estruturais e de Investimento” </a:t>
            </a:r>
            <a:r>
              <a:rPr lang="pt-PT" sz="1500" dirty="0" err="1">
                <a:solidFill>
                  <a:schemeClr val="dk1"/>
                </a:solidFill>
                <a:latin typeface="Calibri"/>
                <a:ea typeface="Calibri"/>
                <a:cs typeface="Calibri"/>
                <a:sym typeface="Calibri"/>
              </a:rPr>
              <a:t>from</a:t>
            </a:r>
            <a:r>
              <a:rPr lang="pt-PT" sz="1500" dirty="0">
                <a:solidFill>
                  <a:schemeClr val="dk1"/>
                </a:solidFill>
                <a:latin typeface="Calibri"/>
                <a:ea typeface="Calibri"/>
                <a:cs typeface="Calibri"/>
                <a:sym typeface="Calibri"/>
              </a:rPr>
              <a:t> “Programa Operacional Regional Lisboa 2020” </a:t>
            </a:r>
            <a:r>
              <a:rPr lang="pt-PT" sz="1500" dirty="0" err="1">
                <a:solidFill>
                  <a:schemeClr val="dk1"/>
                </a:solidFill>
                <a:latin typeface="Calibri"/>
                <a:ea typeface="Calibri"/>
                <a:cs typeface="Calibri"/>
                <a:sym typeface="Calibri"/>
              </a:rPr>
              <a:t>and</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by</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national</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funds</a:t>
            </a:r>
            <a:r>
              <a:rPr lang="pt-PT" sz="1500" dirty="0">
                <a:solidFill>
                  <a:schemeClr val="dk1"/>
                </a:solidFill>
                <a:latin typeface="Calibri"/>
                <a:ea typeface="Calibri"/>
                <a:cs typeface="Calibri"/>
                <a:sym typeface="Calibri"/>
              </a:rPr>
              <a:t> </a:t>
            </a:r>
            <a:r>
              <a:rPr lang="pt-PT" sz="1500" dirty="0" err="1">
                <a:solidFill>
                  <a:schemeClr val="dk1"/>
                </a:solidFill>
                <a:latin typeface="Calibri"/>
                <a:ea typeface="Calibri"/>
                <a:cs typeface="Calibri"/>
                <a:sym typeface="Calibri"/>
              </a:rPr>
              <a:t>from</a:t>
            </a:r>
            <a:r>
              <a:rPr lang="pt-PT" sz="1500" dirty="0">
                <a:solidFill>
                  <a:schemeClr val="dk1"/>
                </a:solidFill>
                <a:latin typeface="Calibri"/>
                <a:ea typeface="Calibri"/>
                <a:cs typeface="Calibri"/>
                <a:sym typeface="Calibri"/>
              </a:rPr>
              <a:t> FCT - “Fundação para a Ciência e Tecnologia”</a:t>
            </a:r>
          </a:p>
          <a:p>
            <a:pPr lvl="0" algn="just" rtl="0">
              <a:spcBef>
                <a:spcPts val="0"/>
              </a:spcBef>
              <a:buClr>
                <a:schemeClr val="dk1"/>
              </a:buClr>
              <a:buFont typeface="Arial"/>
              <a:buNone/>
            </a:pPr>
            <a:endParaRPr sz="1200" dirty="0">
              <a:solidFill>
                <a:schemeClr val="dk1"/>
              </a:solidFill>
              <a:latin typeface="Calibri"/>
              <a:ea typeface="Calibri"/>
              <a:cs typeface="Calibri"/>
              <a:sym typeface="Calibri"/>
            </a:endParaRPr>
          </a:p>
          <a:p>
            <a:pPr lvl="0" algn="just" rtl="0">
              <a:spcBef>
                <a:spcPts val="0"/>
              </a:spcBef>
              <a:buClr>
                <a:schemeClr val="dk1"/>
              </a:buClr>
              <a:buFont typeface="Arial"/>
              <a:buNone/>
            </a:pPr>
            <a:endParaRPr sz="1200" dirty="0">
              <a:solidFill>
                <a:schemeClr val="dk1"/>
              </a:solidFill>
              <a:latin typeface="Calibri"/>
              <a:ea typeface="Calibri"/>
              <a:cs typeface="Calibri"/>
              <a:sym typeface="Calibri"/>
            </a:endParaRPr>
          </a:p>
          <a:p>
            <a:pPr lvl="0" algn="just" rtl="0">
              <a:spcBef>
                <a:spcPts val="0"/>
              </a:spcBef>
              <a:buNone/>
            </a:pPr>
            <a:endParaRPr sz="1200" dirty="0">
              <a:solidFill>
                <a:schemeClr val="dk1"/>
              </a:solidFill>
              <a:latin typeface="Calibri"/>
              <a:ea typeface="Calibri"/>
              <a:cs typeface="Calibri"/>
              <a:sym typeface="Calibri"/>
            </a:endParaRPr>
          </a:p>
          <a:p>
            <a:pPr lvl="0" algn="just" rtl="0">
              <a:spcBef>
                <a:spcPts val="0"/>
              </a:spcBef>
              <a:buNone/>
            </a:pPr>
            <a:r>
              <a:rPr lang="pt-PT" sz="1200" dirty="0">
                <a:solidFill>
                  <a:schemeClr val="dk1"/>
                </a:solidFill>
              </a:rPr>
              <a:t>					</a:t>
            </a:r>
          </a:p>
          <a:p>
            <a:pPr lvl="0" algn="just" rtl="0">
              <a:spcBef>
                <a:spcPts val="0"/>
              </a:spcBef>
              <a:buNone/>
            </a:pPr>
            <a:r>
              <a:rPr lang="pt-PT" sz="1200" dirty="0">
                <a:solidFill>
                  <a:schemeClr val="dk1"/>
                </a:solidFill>
              </a:rPr>
              <a:t>				</a:t>
            </a:r>
          </a:p>
          <a:p>
            <a:pPr lvl="0" algn="just" rtl="0">
              <a:spcBef>
                <a:spcPts val="0"/>
              </a:spcBef>
              <a:buNone/>
            </a:pPr>
            <a:r>
              <a:rPr lang="pt-PT" sz="1200" dirty="0">
                <a:solidFill>
                  <a:schemeClr val="dk1"/>
                </a:solidFill>
              </a:rPr>
              <a:t>			</a:t>
            </a:r>
          </a:p>
          <a:p>
            <a:pPr lvl="0" algn="just" rtl="0">
              <a:spcBef>
                <a:spcPts val="0"/>
              </a:spcBef>
              <a:buNone/>
            </a:pPr>
            <a:r>
              <a:rPr lang="pt-PT" sz="1200" dirty="0">
                <a:solidFill>
                  <a:schemeClr val="dk1"/>
                </a:solidFill>
              </a:rPr>
              <a:t>		</a:t>
            </a:r>
          </a:p>
        </p:txBody>
      </p:sp>
      <p:sp>
        <p:nvSpPr>
          <p:cNvPr id="29" name="Shape 438"/>
          <p:cNvSpPr txBox="1"/>
          <p:nvPr/>
        </p:nvSpPr>
        <p:spPr>
          <a:xfrm>
            <a:off x="285750" y="3801752"/>
            <a:ext cx="4305300" cy="471000"/>
          </a:xfrm>
          <a:prstGeom prst="rect">
            <a:avLst/>
          </a:prstGeom>
          <a:noFill/>
          <a:ln>
            <a:noFill/>
          </a:ln>
        </p:spPr>
        <p:txBody>
          <a:bodyPr lIns="91425" tIns="91425" rIns="91425" bIns="91425" anchor="t" anchorCtr="0">
            <a:noAutofit/>
          </a:bodyPr>
          <a:lstStyle/>
          <a:p>
            <a:pPr marL="0" lvl="0" indent="-69850" rtl="0">
              <a:lnSpc>
                <a:spcPct val="115000"/>
              </a:lnSpc>
              <a:spcBef>
                <a:spcPts val="0"/>
              </a:spcBef>
              <a:buClr>
                <a:schemeClr val="dk1"/>
              </a:buClr>
              <a:buSzPct val="122222"/>
              <a:buFont typeface="Arial"/>
              <a:buNone/>
            </a:pPr>
            <a:r>
              <a:rPr lang="pt-PT" sz="900" b="1">
                <a:solidFill>
                  <a:srgbClr val="333333"/>
                </a:solidFill>
                <a:highlight>
                  <a:srgbClr val="FFFFFF"/>
                </a:highlight>
              </a:rPr>
              <a:t>Disclaimer</a:t>
            </a:r>
          </a:p>
          <a:p>
            <a:pPr lvl="0" rtl="0">
              <a:lnSpc>
                <a:spcPct val="115000"/>
              </a:lnSpc>
              <a:spcBef>
                <a:spcPts val="0"/>
              </a:spcBef>
              <a:spcAft>
                <a:spcPts val="800"/>
              </a:spcAft>
              <a:buClr>
                <a:schemeClr val="dk1"/>
              </a:buClr>
              <a:buSzPct val="122222"/>
              <a:buFont typeface="Arial"/>
              <a:buNone/>
            </a:pPr>
            <a:r>
              <a:rPr lang="pt-PT" sz="900">
                <a:solidFill>
                  <a:srgbClr val="333333"/>
                </a:solidFill>
                <a:highlight>
                  <a:srgbClr val="FFFFFF"/>
                </a:highlight>
              </a:rPr>
              <a:t>The conclusions, findings, and opinions expressed in this presentation reflect only the view of the INNUENDO consortium members and not the official position of the European Food Safety Authority nor of the Government of the Basque Country that are not responsible for any use that may be made of the information they contain.</a:t>
            </a:r>
          </a:p>
          <a:p>
            <a:pPr lvl="0">
              <a:spcBef>
                <a:spcPts val="0"/>
              </a:spcBef>
              <a:buNone/>
            </a:pPr>
            <a:endParaRPr sz="900"/>
          </a:p>
        </p:txBody>
      </p:sp>
    </p:spTree>
    <p:extLst>
      <p:ext uri="{BB962C8B-B14F-4D97-AF65-F5344CB8AC3E}">
        <p14:creationId xmlns:p14="http://schemas.microsoft.com/office/powerpoint/2010/main" val="18957145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val 6"/>
          <p:cNvSpPr/>
          <p:nvPr/>
        </p:nvSpPr>
        <p:spPr>
          <a:xfrm>
            <a:off x="692332" y="3247753"/>
            <a:ext cx="7693364" cy="268536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dirty="0"/>
          </a:p>
        </p:txBody>
      </p:sp>
      <p:sp>
        <p:nvSpPr>
          <p:cNvPr id="2" name="Title 1"/>
          <p:cNvSpPr>
            <a:spLocks noGrp="1"/>
          </p:cNvSpPr>
          <p:nvPr>
            <p:ph type="title"/>
          </p:nvPr>
        </p:nvSpPr>
        <p:spPr/>
        <p:txBody>
          <a:bodyPr/>
          <a:lstStyle/>
          <a:p>
            <a:r>
              <a:rPr lang="en-US" dirty="0" err="1" smtClean="0"/>
              <a:t>Roary</a:t>
            </a:r>
            <a:endParaRPr lang="en-US" dirty="0"/>
          </a:p>
        </p:txBody>
      </p:sp>
      <p:sp>
        <p:nvSpPr>
          <p:cNvPr id="3" name="Content Placeholder 2"/>
          <p:cNvSpPr>
            <a:spLocks noGrp="1"/>
          </p:cNvSpPr>
          <p:nvPr>
            <p:ph idx="1"/>
          </p:nvPr>
        </p:nvSpPr>
        <p:spPr>
          <a:xfrm>
            <a:off x="143033" y="1909909"/>
            <a:ext cx="9249161" cy="3469207"/>
          </a:xfrm>
        </p:spPr>
        <p:txBody>
          <a:bodyPr>
            <a:normAutofit/>
          </a:bodyPr>
          <a:lstStyle/>
          <a:p>
            <a:r>
              <a:rPr lang="en-US" sz="2000" dirty="0"/>
              <a:t>Pan genome analysis by Andrew Page</a:t>
            </a:r>
          </a:p>
          <a:p>
            <a:r>
              <a:rPr lang="en-US" sz="2000" dirty="0"/>
              <a:t>Available at: https://</a:t>
            </a:r>
            <a:r>
              <a:rPr lang="en-US" sz="2000" dirty="0" err="1"/>
              <a:t>sangerpathogens.github.io</a:t>
            </a:r>
            <a:r>
              <a:rPr lang="en-US" sz="2000" dirty="0"/>
              <a:t>/</a:t>
            </a:r>
            <a:r>
              <a:rPr lang="en-US" sz="2000" dirty="0" err="1"/>
              <a:t>Roary</a:t>
            </a:r>
            <a:r>
              <a:rPr lang="en-US" sz="2000" dirty="0"/>
              <a:t>/</a:t>
            </a:r>
          </a:p>
        </p:txBody>
      </p:sp>
      <p:sp>
        <p:nvSpPr>
          <p:cNvPr id="5" name="Oval 4"/>
          <p:cNvSpPr/>
          <p:nvPr/>
        </p:nvSpPr>
        <p:spPr>
          <a:xfrm>
            <a:off x="1275553" y="3471844"/>
            <a:ext cx="2982281" cy="2111310"/>
          </a:xfrm>
          <a:prstGeom prst="ellipse">
            <a:avLst/>
          </a:prstGeom>
          <a:solidFill>
            <a:schemeClr val="accent4">
              <a:lumMod val="75000"/>
              <a:alpha val="6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a:t>Core genome</a:t>
            </a:r>
            <a:endParaRPr lang="en-US" sz="3000" dirty="0"/>
          </a:p>
        </p:txBody>
      </p:sp>
      <p:sp>
        <p:nvSpPr>
          <p:cNvPr id="6" name="Oval 5"/>
          <p:cNvSpPr/>
          <p:nvPr/>
        </p:nvSpPr>
        <p:spPr>
          <a:xfrm>
            <a:off x="4257834" y="3397147"/>
            <a:ext cx="2982281" cy="2111310"/>
          </a:xfrm>
          <a:prstGeom prst="ellipse">
            <a:avLst/>
          </a:prstGeom>
          <a:solidFill>
            <a:schemeClr val="accent2">
              <a:lumMod val="75000"/>
              <a:alpha val="64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t>Accessory genome</a:t>
            </a:r>
          </a:p>
        </p:txBody>
      </p:sp>
      <p:sp>
        <p:nvSpPr>
          <p:cNvPr id="8" name="TextBox 7"/>
          <p:cNvSpPr txBox="1"/>
          <p:nvPr/>
        </p:nvSpPr>
        <p:spPr>
          <a:xfrm>
            <a:off x="3675165" y="5453812"/>
            <a:ext cx="1417376" cy="369332"/>
          </a:xfrm>
          <a:prstGeom prst="rect">
            <a:avLst/>
          </a:prstGeom>
          <a:noFill/>
        </p:spPr>
        <p:txBody>
          <a:bodyPr wrap="none" rtlCol="0">
            <a:spAutoFit/>
          </a:bodyPr>
          <a:lstStyle/>
          <a:p>
            <a:r>
              <a:rPr lang="en-US"/>
              <a:t>Pan-genome</a:t>
            </a:r>
          </a:p>
        </p:txBody>
      </p:sp>
    </p:spTree>
    <p:extLst>
      <p:ext uri="{BB962C8B-B14F-4D97-AF65-F5344CB8AC3E}">
        <p14:creationId xmlns:p14="http://schemas.microsoft.com/office/powerpoint/2010/main" val="76874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 Reference Collection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3818" y="1913383"/>
            <a:ext cx="7277100" cy="3853265"/>
          </a:xfrm>
          <a:prstGeom prst="rect">
            <a:avLst/>
          </a:prstGeom>
        </p:spPr>
      </p:pic>
      <p:sp>
        <p:nvSpPr>
          <p:cNvPr id="4" name="Rectangle 3"/>
          <p:cNvSpPr/>
          <p:nvPr/>
        </p:nvSpPr>
        <p:spPr>
          <a:xfrm>
            <a:off x="2832100" y="5597475"/>
            <a:ext cx="6311900" cy="369332"/>
          </a:xfrm>
          <a:prstGeom prst="rect">
            <a:avLst/>
          </a:prstGeom>
        </p:spPr>
        <p:txBody>
          <a:bodyPr wrap="square">
            <a:spAutoFit/>
          </a:bodyPr>
          <a:lstStyle/>
          <a:p>
            <a:r>
              <a:rPr lang="en-US" b="1" dirty="0"/>
              <a:t>http://</a:t>
            </a:r>
            <a:r>
              <a:rPr lang="en-US" b="1" dirty="0" err="1"/>
              <a:t>www.sanger.ac.uk</a:t>
            </a:r>
            <a:r>
              <a:rPr lang="en-US" b="1" dirty="0"/>
              <a:t>/resources/downloads/bacteria/</a:t>
            </a:r>
            <a:r>
              <a:rPr lang="en-US" b="1" dirty="0" err="1"/>
              <a:t>nctc</a:t>
            </a:r>
            <a:r>
              <a:rPr lang="en-US" b="1" dirty="0"/>
              <a:t>/</a:t>
            </a:r>
          </a:p>
        </p:txBody>
      </p:sp>
      <p:cxnSp>
        <p:nvCxnSpPr>
          <p:cNvPr id="7" name="Straight Connector 6"/>
          <p:cNvCxnSpPr/>
          <p:nvPr/>
        </p:nvCxnSpPr>
        <p:spPr>
          <a:xfrm>
            <a:off x="3881230" y="3124697"/>
            <a:ext cx="1297270" cy="3870"/>
          </a:xfrm>
          <a:prstGeom prst="line">
            <a:avLst/>
          </a:prstGeom>
          <a:ln w="25400" cmpd="sng">
            <a:solidFill>
              <a:srgbClr val="FF0000"/>
            </a:solidFill>
            <a:head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272418" y="3528889"/>
            <a:ext cx="3826951" cy="7953"/>
          </a:xfrm>
          <a:prstGeom prst="line">
            <a:avLst/>
          </a:prstGeom>
          <a:ln w="25400" cmpd="sng">
            <a:solidFill>
              <a:srgbClr val="FF0000"/>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62673" y="3659762"/>
            <a:ext cx="2909747" cy="13324"/>
          </a:xfrm>
          <a:prstGeom prst="line">
            <a:avLst/>
          </a:prstGeom>
          <a:ln w="25400" cmpd="sng">
            <a:solidFill>
              <a:srgbClr val="FF0000"/>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465148" y="3808953"/>
            <a:ext cx="3062147" cy="13324"/>
          </a:xfrm>
          <a:prstGeom prst="line">
            <a:avLst/>
          </a:prstGeom>
          <a:ln w="25400" cmpd="sng">
            <a:solidFill>
              <a:srgbClr val="FF0000"/>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162671" y="3907949"/>
            <a:ext cx="2238830" cy="11693"/>
          </a:xfrm>
          <a:prstGeom prst="line">
            <a:avLst/>
          </a:prstGeom>
          <a:ln w="25400" cmpd="sng">
            <a:solidFill>
              <a:srgbClr val="FF0000"/>
            </a:solidFill>
            <a:head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94814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Roary</a:t>
            </a:r>
            <a:endParaRPr lang="en-US" dirty="0"/>
          </a:p>
        </p:txBody>
      </p:sp>
      <p:sp>
        <p:nvSpPr>
          <p:cNvPr id="4" name="Content Placeholder 2"/>
          <p:cNvSpPr>
            <a:spLocks noGrp="1"/>
          </p:cNvSpPr>
          <p:nvPr>
            <p:ph idx="1"/>
          </p:nvPr>
        </p:nvSpPr>
        <p:spPr/>
        <p:txBody>
          <a:bodyPr>
            <a:normAutofit fontScale="85000" lnSpcReduction="20000"/>
          </a:bodyPr>
          <a:lstStyle/>
          <a:p>
            <a:pPr eaLnBrk="1" hangingPunct="1">
              <a:defRPr/>
            </a:pPr>
            <a:r>
              <a:rPr lang="en-US" dirty="0" smtClean="0"/>
              <a:t>Inputs: Annotated de novo assemblies (GFF files)</a:t>
            </a:r>
          </a:p>
          <a:p>
            <a:pPr lvl="1" eaLnBrk="1" hangingPunct="1">
              <a:buFont typeface="Arial"/>
              <a:buChar char="•"/>
              <a:defRPr/>
            </a:pPr>
            <a:r>
              <a:rPr lang="en-US" dirty="0" smtClean="0"/>
              <a:t>Typically from the annotation pipeline (</a:t>
            </a:r>
            <a:r>
              <a:rPr lang="en-US" dirty="0" err="1" smtClean="0"/>
              <a:t>prokka</a:t>
            </a:r>
            <a:r>
              <a:rPr lang="en-US" dirty="0" smtClean="0"/>
              <a:t>)</a:t>
            </a:r>
          </a:p>
          <a:p>
            <a:pPr lvl="1" eaLnBrk="1" hangingPunct="1">
              <a:buFont typeface="Arial"/>
              <a:buChar char="•"/>
              <a:defRPr/>
            </a:pPr>
            <a:endParaRPr lang="en-US" dirty="0" smtClean="0"/>
          </a:p>
          <a:p>
            <a:pPr eaLnBrk="1" hangingPunct="1">
              <a:defRPr/>
            </a:pPr>
            <a:r>
              <a:rPr lang="en-US" dirty="0" smtClean="0"/>
              <a:t>Outputs:</a:t>
            </a:r>
          </a:p>
          <a:p>
            <a:pPr eaLnBrk="1" hangingPunct="1">
              <a:buFont typeface="Arial"/>
              <a:buChar char="•"/>
              <a:defRPr/>
            </a:pPr>
            <a:r>
              <a:rPr lang="en-US" dirty="0" smtClean="0"/>
              <a:t>Spreadsheet with presence and absence of genes</a:t>
            </a:r>
          </a:p>
          <a:p>
            <a:pPr eaLnBrk="1" hangingPunct="1">
              <a:buFont typeface="Arial"/>
              <a:buChar char="•"/>
              <a:defRPr/>
            </a:pPr>
            <a:r>
              <a:rPr lang="en-US" dirty="0" smtClean="0"/>
              <a:t>Multi-FASTA alignment of core genes so you can build a tree without a reference</a:t>
            </a:r>
          </a:p>
          <a:p>
            <a:pPr eaLnBrk="1" hangingPunct="1">
              <a:buFont typeface="Arial"/>
              <a:buChar char="•"/>
              <a:defRPr/>
            </a:pPr>
            <a:r>
              <a:rPr lang="en-US" dirty="0" smtClean="0"/>
              <a:t>Multi-FASTA alignments for each gene</a:t>
            </a:r>
          </a:p>
          <a:p>
            <a:pPr eaLnBrk="1" hangingPunct="1">
              <a:buFont typeface="Arial"/>
              <a:buChar char="•"/>
              <a:defRPr/>
            </a:pPr>
            <a:r>
              <a:rPr lang="en-US" dirty="0" smtClean="0"/>
              <a:t>Plots for the open/closed genome, unique genes</a:t>
            </a:r>
          </a:p>
          <a:p>
            <a:pPr eaLnBrk="1" hangingPunct="1">
              <a:buFont typeface="Arial"/>
              <a:buChar char="•"/>
              <a:defRPr/>
            </a:pPr>
            <a:r>
              <a:rPr lang="en-US" dirty="0" smtClean="0"/>
              <a:t>Integrates with </a:t>
            </a:r>
            <a:r>
              <a:rPr lang="en-US" dirty="0" err="1" smtClean="0"/>
              <a:t>Phandango</a:t>
            </a:r>
            <a:r>
              <a:rPr lang="en-US" dirty="0" smtClean="0"/>
              <a:t> so you can </a:t>
            </a:r>
            <a:r>
              <a:rPr lang="en-US" dirty="0" err="1" smtClean="0"/>
              <a:t>visualise</a:t>
            </a:r>
            <a:r>
              <a:rPr lang="en-US" dirty="0" smtClean="0"/>
              <a:t> all structural variation</a:t>
            </a:r>
          </a:p>
          <a:p>
            <a:pPr eaLnBrk="1" hangingPunct="1">
              <a:buFont typeface="Arial"/>
              <a:buChar char="•"/>
              <a:defRPr/>
            </a:pPr>
            <a:r>
              <a:rPr lang="en-US" dirty="0" smtClean="0"/>
              <a:t>QC report from Kraken to help identify suspect samples</a:t>
            </a:r>
          </a:p>
          <a:p>
            <a:pPr marL="0" indent="0">
              <a:defRPr/>
            </a:pPr>
            <a:endParaRPr lang="en-US" dirty="0" smtClean="0"/>
          </a:p>
        </p:txBody>
      </p:sp>
      <p:sp>
        <p:nvSpPr>
          <p:cNvPr id="5" name="TextBox 4"/>
          <p:cNvSpPr txBox="1"/>
          <p:nvPr/>
        </p:nvSpPr>
        <p:spPr>
          <a:xfrm>
            <a:off x="6056081" y="6400800"/>
            <a:ext cx="3177537" cy="369332"/>
          </a:xfrm>
          <a:prstGeom prst="rect">
            <a:avLst/>
          </a:prstGeom>
          <a:noFill/>
        </p:spPr>
        <p:txBody>
          <a:bodyPr wrap="none" rtlCol="0">
            <a:spAutoFit/>
          </a:bodyPr>
          <a:lstStyle/>
          <a:p>
            <a:r>
              <a:rPr lang="en-US" smtClean="0"/>
              <a:t>(Original Slide </a:t>
            </a:r>
            <a:r>
              <a:rPr lang="en-US" dirty="0"/>
              <a:t>by Andrew Page)</a:t>
            </a:r>
          </a:p>
        </p:txBody>
      </p:sp>
    </p:spTree>
    <p:extLst>
      <p:ext uri="{BB962C8B-B14F-4D97-AF65-F5344CB8AC3E}">
        <p14:creationId xmlns:p14="http://schemas.microsoft.com/office/powerpoint/2010/main" val="1397158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1"/>
          <p:cNvPicPr>
            <a:picLocks noChangeAspect="1"/>
          </p:cNvPicPr>
          <p:nvPr/>
        </p:nvPicPr>
        <p:blipFill rotWithShape="1">
          <a:blip r:embed="rId2" cstate="email">
            <a:extLst>
              <a:ext uri="{28A0092B-C50C-407E-A947-70E740481C1C}">
                <a14:useLocalDpi xmlns:a14="http://schemas.microsoft.com/office/drawing/2010/main"/>
              </a:ext>
            </a:extLst>
          </a:blip>
          <a:srcRect l="30878" t="5566" r="5050"/>
          <a:stretch/>
        </p:blipFill>
        <p:spPr>
          <a:xfrm>
            <a:off x="184663" y="1484155"/>
            <a:ext cx="6481901" cy="5373845"/>
          </a:xfrm>
          <a:prstGeom prst="rect">
            <a:avLst/>
          </a:prstGeom>
        </p:spPr>
      </p:pic>
      <p:sp>
        <p:nvSpPr>
          <p:cNvPr id="5" name="Retângulo 10"/>
          <p:cNvSpPr/>
          <p:nvPr/>
        </p:nvSpPr>
        <p:spPr>
          <a:xfrm>
            <a:off x="6666564" y="2360379"/>
            <a:ext cx="2411448" cy="2015936"/>
          </a:xfrm>
          <a:prstGeom prst="rect">
            <a:avLst/>
          </a:prstGeom>
        </p:spPr>
        <p:txBody>
          <a:bodyPr wrap="square">
            <a:spAutoFit/>
          </a:bodyPr>
          <a:lstStyle/>
          <a:p>
            <a:r>
              <a:rPr lang="en-GB" sz="2500" dirty="0" err="1"/>
              <a:t>Roary</a:t>
            </a:r>
            <a:r>
              <a:rPr lang="en-GB" sz="2500" dirty="0"/>
              <a:t> </a:t>
            </a:r>
            <a:r>
              <a:rPr lang="en-GB" sz="2500" dirty="0" smtClean="0"/>
              <a:t>locus presence </a:t>
            </a:r>
            <a:r>
              <a:rPr lang="en-GB" sz="2500" dirty="0"/>
              <a:t>and absence matrix </a:t>
            </a:r>
            <a:endParaRPr lang="en-GB" sz="2500" dirty="0" smtClean="0"/>
          </a:p>
          <a:p>
            <a:r>
              <a:rPr lang="en-GB" sz="2500" dirty="0" smtClean="0"/>
              <a:t> </a:t>
            </a:r>
            <a:r>
              <a:rPr lang="en-GB" sz="2500" dirty="0"/>
              <a:t>(10661 gene clusters) </a:t>
            </a:r>
          </a:p>
        </p:txBody>
      </p:sp>
      <p:sp>
        <p:nvSpPr>
          <p:cNvPr id="7" name="Title 1"/>
          <p:cNvSpPr txBox="1">
            <a:spLocks/>
          </p:cNvSpPr>
          <p:nvPr/>
        </p:nvSpPr>
        <p:spPr>
          <a:xfrm>
            <a:off x="609600" y="30784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smtClean="0"/>
              <a:t>Roary</a:t>
            </a:r>
            <a:endParaRPr lang="en-US" dirty="0"/>
          </a:p>
        </p:txBody>
      </p:sp>
    </p:spTree>
    <p:extLst>
      <p:ext uri="{BB962C8B-B14F-4D97-AF65-F5344CB8AC3E}">
        <p14:creationId xmlns:p14="http://schemas.microsoft.com/office/powerpoint/2010/main" val="1706248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Roary</a:t>
            </a:r>
            <a:r>
              <a:rPr lang="en-US" dirty="0" smtClean="0"/>
              <a:t> outputs</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6479" y="2241913"/>
            <a:ext cx="3615146" cy="3615146"/>
          </a:xfrm>
          <a:prstGeom prst="rect">
            <a:avLst/>
          </a:prstGeom>
        </p:spPr>
      </p:pic>
      <p:sp>
        <p:nvSpPr>
          <p:cNvPr id="5" name="TextBox 4"/>
          <p:cNvSpPr txBox="1"/>
          <p:nvPr/>
        </p:nvSpPr>
        <p:spPr>
          <a:xfrm>
            <a:off x="4104330" y="3160701"/>
            <a:ext cx="2215222" cy="369332"/>
          </a:xfrm>
          <a:prstGeom prst="rect">
            <a:avLst/>
          </a:prstGeom>
          <a:noFill/>
        </p:spPr>
        <p:txBody>
          <a:bodyPr wrap="none" rtlCol="0">
            <a:spAutoFit/>
          </a:bodyPr>
          <a:lstStyle/>
          <a:p>
            <a:r>
              <a:rPr lang="en-US"/>
              <a:t>Core (n or n-1 strains)</a:t>
            </a:r>
          </a:p>
        </p:txBody>
      </p:sp>
      <p:sp>
        <p:nvSpPr>
          <p:cNvPr id="6" name="TextBox 5"/>
          <p:cNvSpPr txBox="1"/>
          <p:nvPr/>
        </p:nvSpPr>
        <p:spPr>
          <a:xfrm>
            <a:off x="2346987" y="2107399"/>
            <a:ext cx="1912255" cy="646331"/>
          </a:xfrm>
          <a:prstGeom prst="rect">
            <a:avLst/>
          </a:prstGeom>
          <a:noFill/>
        </p:spPr>
        <p:txBody>
          <a:bodyPr wrap="none" rtlCol="0">
            <a:spAutoFit/>
          </a:bodyPr>
          <a:lstStyle/>
          <a:p>
            <a:r>
              <a:rPr lang="en-US" dirty="0"/>
              <a:t>Soft-Core </a:t>
            </a:r>
          </a:p>
          <a:p>
            <a:r>
              <a:rPr lang="en-US" dirty="0"/>
              <a:t>(n-2 or n-3 strains)</a:t>
            </a:r>
          </a:p>
        </p:txBody>
      </p:sp>
      <p:sp>
        <p:nvSpPr>
          <p:cNvPr id="7" name="TextBox 6"/>
          <p:cNvSpPr txBox="1"/>
          <p:nvPr/>
        </p:nvSpPr>
        <p:spPr>
          <a:xfrm>
            <a:off x="112175" y="3403156"/>
            <a:ext cx="2000869" cy="646331"/>
          </a:xfrm>
          <a:prstGeom prst="rect">
            <a:avLst/>
          </a:prstGeom>
          <a:noFill/>
        </p:spPr>
        <p:txBody>
          <a:bodyPr wrap="none" rtlCol="0">
            <a:spAutoFit/>
          </a:bodyPr>
          <a:lstStyle/>
          <a:p>
            <a:r>
              <a:rPr lang="en-US"/>
              <a:t>Shell</a:t>
            </a:r>
            <a:endParaRPr lang="en-US" dirty="0"/>
          </a:p>
          <a:p>
            <a:r>
              <a:rPr lang="en-US" dirty="0"/>
              <a:t>( 8(?) to n-3 strains)</a:t>
            </a:r>
          </a:p>
        </p:txBody>
      </p:sp>
      <p:sp>
        <p:nvSpPr>
          <p:cNvPr id="8" name="TextBox 7"/>
          <p:cNvSpPr txBox="1"/>
          <p:nvPr/>
        </p:nvSpPr>
        <p:spPr>
          <a:xfrm>
            <a:off x="3885025" y="4685827"/>
            <a:ext cx="1566454" cy="646331"/>
          </a:xfrm>
          <a:prstGeom prst="rect">
            <a:avLst/>
          </a:prstGeom>
          <a:noFill/>
        </p:spPr>
        <p:txBody>
          <a:bodyPr wrap="none" rtlCol="0">
            <a:spAutoFit/>
          </a:bodyPr>
          <a:lstStyle/>
          <a:p>
            <a:r>
              <a:rPr lang="en-US" dirty="0"/>
              <a:t>Cloud</a:t>
            </a:r>
          </a:p>
          <a:p>
            <a:r>
              <a:rPr lang="en-US" dirty="0"/>
              <a:t>( &lt;8 (?) strains)</a:t>
            </a:r>
          </a:p>
        </p:txBody>
      </p:sp>
      <p:sp>
        <p:nvSpPr>
          <p:cNvPr id="9" name="TextBox 8"/>
          <p:cNvSpPr txBox="1"/>
          <p:nvPr/>
        </p:nvSpPr>
        <p:spPr>
          <a:xfrm>
            <a:off x="6481303" y="3310822"/>
            <a:ext cx="2037737" cy="1477328"/>
          </a:xfrm>
          <a:prstGeom prst="rect">
            <a:avLst/>
          </a:prstGeom>
          <a:noFill/>
        </p:spPr>
        <p:txBody>
          <a:bodyPr wrap="none" rtlCol="0">
            <a:spAutoFit/>
          </a:bodyPr>
          <a:lstStyle/>
          <a:p>
            <a:r>
              <a:rPr lang="en-US" dirty="0"/>
              <a:t>Core genome:</a:t>
            </a:r>
          </a:p>
          <a:p>
            <a:r>
              <a:rPr lang="en-US" dirty="0"/>
              <a:t>Core + Soft-Core</a:t>
            </a:r>
          </a:p>
          <a:p>
            <a:endParaRPr lang="en-US" dirty="0"/>
          </a:p>
          <a:p>
            <a:r>
              <a:rPr lang="en-US" dirty="0"/>
              <a:t>Accessory genome:</a:t>
            </a:r>
          </a:p>
          <a:p>
            <a:r>
              <a:rPr lang="en-US" dirty="0"/>
              <a:t>Shell + Cloud</a:t>
            </a:r>
          </a:p>
        </p:txBody>
      </p:sp>
    </p:spTree>
    <p:extLst>
      <p:ext uri="{BB962C8B-B14F-4D97-AF65-F5344CB8AC3E}">
        <p14:creationId xmlns:p14="http://schemas.microsoft.com/office/powerpoint/2010/main" val="1464797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Roary</a:t>
            </a:r>
            <a:r>
              <a:rPr lang="en-US" dirty="0" smtClean="0"/>
              <a:t> outputs</a:t>
            </a:r>
            <a:endParaRPr lang="en-US" dirty="0"/>
          </a:p>
        </p:txBody>
      </p:sp>
      <p:pic>
        <p:nvPicPr>
          <p:cNvPr id="4" name="Picture 4"/>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1" y="2105102"/>
            <a:ext cx="5503659" cy="389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6122845" y="2773855"/>
            <a:ext cx="303058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dirty="0" err="1" smtClean="0"/>
              <a:t>Phandango</a:t>
            </a:r>
            <a:r>
              <a:rPr lang="en-US" altLang="en-US" sz="1400" dirty="0" smtClean="0"/>
              <a:t> output </a:t>
            </a:r>
            <a:r>
              <a:rPr lang="en-US" altLang="en-US" sz="1400" dirty="0"/>
              <a:t>of presence and absence of genes in accessory genome.</a:t>
            </a:r>
          </a:p>
          <a:p>
            <a:pPr eaLnBrk="1" hangingPunct="1"/>
            <a:r>
              <a:rPr lang="en-US" altLang="en-US" sz="1200" dirty="0"/>
              <a:t>S. </a:t>
            </a:r>
            <a:r>
              <a:rPr lang="en-US" altLang="en-US" sz="1200" dirty="0" err="1"/>
              <a:t>Weltevreden</a:t>
            </a:r>
            <a:r>
              <a:rPr lang="en-US" altLang="en-US" sz="1200" dirty="0"/>
              <a:t> &amp; public S. </a:t>
            </a:r>
            <a:r>
              <a:rPr lang="en-US" altLang="en-US" sz="1200" dirty="0" err="1"/>
              <a:t>enterica</a:t>
            </a:r>
            <a:r>
              <a:rPr lang="en-US" altLang="en-US" sz="1200" dirty="0"/>
              <a:t> genomes</a:t>
            </a:r>
          </a:p>
          <a:p>
            <a:pPr eaLnBrk="1" hangingPunct="1"/>
            <a:endParaRPr lang="en-US" altLang="en-US" sz="1200" dirty="0"/>
          </a:p>
          <a:p>
            <a:pPr eaLnBrk="1" hangingPunct="1"/>
            <a:endParaRPr lang="en-US" altLang="en-US" sz="1200" dirty="0"/>
          </a:p>
          <a:p>
            <a:pPr eaLnBrk="1" hangingPunct="1"/>
            <a:endParaRPr lang="en-US" altLang="en-US" sz="1200" dirty="0"/>
          </a:p>
          <a:p>
            <a:pPr eaLnBrk="1" hangingPunct="1"/>
            <a:endParaRPr lang="en-US" altLang="en-US" sz="1200" dirty="0"/>
          </a:p>
          <a:p>
            <a:pPr eaLnBrk="1" hangingPunct="1"/>
            <a:endParaRPr lang="en-US" altLang="en-US" sz="1200" dirty="0"/>
          </a:p>
          <a:p>
            <a:pPr eaLnBrk="1" hangingPunct="1"/>
            <a:r>
              <a:rPr lang="en-US" altLang="en-US" sz="1200" dirty="0"/>
              <a:t>(Slide by Andrew Page)</a:t>
            </a:r>
          </a:p>
        </p:txBody>
      </p:sp>
    </p:spTree>
    <p:extLst>
      <p:ext uri="{BB962C8B-B14F-4D97-AF65-F5344CB8AC3E}">
        <p14:creationId xmlns:p14="http://schemas.microsoft.com/office/powerpoint/2010/main" val="968515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 </a:t>
            </a:r>
            <a:br>
              <a:rPr lang="en-US" dirty="0" smtClean="0"/>
            </a:br>
            <a:r>
              <a:rPr lang="en-US" dirty="0" smtClean="0"/>
              <a:t>We live in interesting times</a:t>
            </a:r>
            <a:endParaRPr lang="en-US" dirty="0"/>
          </a:p>
        </p:txBody>
      </p:sp>
      <p:sp>
        <p:nvSpPr>
          <p:cNvPr id="3" name="Content Placeholder 2"/>
          <p:cNvSpPr>
            <a:spLocks noGrp="1"/>
          </p:cNvSpPr>
          <p:nvPr>
            <p:ph idx="1"/>
          </p:nvPr>
        </p:nvSpPr>
        <p:spPr>
          <a:xfrm>
            <a:off x="0" y="1610091"/>
            <a:ext cx="8978900" cy="4625609"/>
          </a:xfrm>
        </p:spPr>
        <p:txBody>
          <a:bodyPr>
            <a:normAutofit fontScale="85000" lnSpcReduction="20000"/>
          </a:bodyPr>
          <a:lstStyle/>
          <a:p>
            <a:r>
              <a:rPr lang="en-GB" dirty="0" smtClean="0"/>
              <a:t>Lots of ways to get from reads to trees...but it is easy to get lost on the way. You should select what you need for the biological question at hand </a:t>
            </a:r>
          </a:p>
          <a:p>
            <a:endParaRPr lang="en-GB" dirty="0" smtClean="0"/>
          </a:p>
          <a:p>
            <a:r>
              <a:rPr lang="en-GB" dirty="0" smtClean="0"/>
              <a:t>Make sure that you understand each software assumptions and limitations ! One can easily over interpret results or not be aware of missing results</a:t>
            </a:r>
          </a:p>
          <a:p>
            <a:endParaRPr lang="en-GB" dirty="0" smtClean="0"/>
          </a:p>
          <a:p>
            <a:r>
              <a:rPr lang="en-GB" dirty="0" smtClean="0"/>
              <a:t>There is a hidden cost for analyses: Computational power and bioinformatics knowledge.</a:t>
            </a:r>
          </a:p>
          <a:p>
            <a:pPr marL="118872" indent="0">
              <a:buNone/>
            </a:pPr>
            <a:r>
              <a:rPr lang="en-GB" dirty="0" smtClean="0"/>
              <a:t> </a:t>
            </a:r>
          </a:p>
          <a:p>
            <a:r>
              <a:rPr lang="en-GB" dirty="0" smtClean="0"/>
              <a:t>Fast changing field with lots of promises! ...and job opportunities !</a:t>
            </a:r>
          </a:p>
        </p:txBody>
      </p:sp>
    </p:spTree>
    <p:extLst>
      <p:ext uri="{BB962C8B-B14F-4D97-AF65-F5344CB8AC3E}">
        <p14:creationId xmlns:p14="http://schemas.microsoft.com/office/powerpoint/2010/main" val="3805700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Wet lab work</a:t>
            </a:r>
            <a:endParaRPr lang="en-US" dirty="0"/>
          </a:p>
        </p:txBody>
      </p:sp>
      <p:sp>
        <p:nvSpPr>
          <p:cNvPr id="4" name="Rounded Rectangle 3"/>
          <p:cNvSpPr/>
          <p:nvPr/>
        </p:nvSpPr>
        <p:spPr>
          <a:xfrm>
            <a:off x="1" y="1493077"/>
            <a:ext cx="1866900" cy="939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Microbiological Sample</a:t>
            </a:r>
            <a:endParaRPr lang="en-US" dirty="0"/>
          </a:p>
        </p:txBody>
      </p:sp>
      <p:sp>
        <p:nvSpPr>
          <p:cNvPr id="5" name="Rounded Rectangle 4"/>
          <p:cNvSpPr/>
          <p:nvPr/>
        </p:nvSpPr>
        <p:spPr>
          <a:xfrm>
            <a:off x="2121176" y="3055663"/>
            <a:ext cx="1866900" cy="939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DNA </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13025" y="1836327"/>
            <a:ext cx="4264022" cy="2854305"/>
          </a:xfrm>
          <a:prstGeom prst="rect">
            <a:avLst/>
          </a:prstGeom>
        </p:spPr>
      </p:pic>
      <p:cxnSp>
        <p:nvCxnSpPr>
          <p:cNvPr id="9" name="Elbow Connector 8"/>
          <p:cNvCxnSpPr>
            <a:endCxn id="5" idx="1"/>
          </p:cNvCxnSpPr>
          <p:nvPr/>
        </p:nvCxnSpPr>
        <p:spPr>
          <a:xfrm rot="16200000" flipH="1">
            <a:off x="1117324" y="2521710"/>
            <a:ext cx="1007785" cy="999919"/>
          </a:xfrm>
          <a:prstGeom prst="bentConnector2">
            <a:avLst/>
          </a:prstGeom>
          <a:ln w="1428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5" idx="3"/>
          </p:cNvCxnSpPr>
          <p:nvPr/>
        </p:nvCxnSpPr>
        <p:spPr>
          <a:xfrm flipV="1">
            <a:off x="3988076" y="3525562"/>
            <a:ext cx="824949" cy="1"/>
          </a:xfrm>
          <a:prstGeom prst="bentConnector3">
            <a:avLst>
              <a:gd name="adj1" fmla="val 50000"/>
            </a:avLst>
          </a:prstGeom>
          <a:ln w="1428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7210147" y="5502750"/>
            <a:ext cx="1866900" cy="939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Library preparation</a:t>
            </a:r>
            <a:endParaRPr lang="en-US" dirty="0"/>
          </a:p>
        </p:txBody>
      </p:sp>
      <p:cxnSp>
        <p:nvCxnSpPr>
          <p:cNvPr id="24" name="Elbow Connector 23"/>
          <p:cNvCxnSpPr/>
          <p:nvPr/>
        </p:nvCxnSpPr>
        <p:spPr>
          <a:xfrm rot="16200000" flipH="1">
            <a:off x="7787107" y="5118782"/>
            <a:ext cx="799416" cy="2"/>
          </a:xfrm>
          <a:prstGeom prst="bentConnector3">
            <a:avLst>
              <a:gd name="adj1" fmla="val 50000"/>
            </a:avLst>
          </a:prstGeom>
          <a:ln w="1428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rot="10800000" flipV="1">
            <a:off x="2019640" y="5959948"/>
            <a:ext cx="1818582" cy="4"/>
          </a:xfrm>
          <a:prstGeom prst="bentConnector3">
            <a:avLst>
              <a:gd name="adj1" fmla="val 50000"/>
            </a:avLst>
          </a:prstGeom>
          <a:ln w="1428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87807" y="5490048"/>
            <a:ext cx="1866900" cy="939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Fastq</a:t>
            </a:r>
            <a:r>
              <a:rPr lang="en-US" dirty="0" smtClean="0"/>
              <a:t> files</a:t>
            </a:r>
            <a:endParaRPr lang="en-US" dirty="0"/>
          </a:p>
        </p:txBody>
      </p:sp>
      <p:cxnSp>
        <p:nvCxnSpPr>
          <p:cNvPr id="34" name="Elbow Connector 33"/>
          <p:cNvCxnSpPr>
            <a:stCxn id="23" idx="1"/>
          </p:cNvCxnSpPr>
          <p:nvPr/>
        </p:nvCxnSpPr>
        <p:spPr>
          <a:xfrm rot="10800000">
            <a:off x="6346295" y="5972650"/>
            <a:ext cx="863853" cy="12700"/>
          </a:xfrm>
          <a:prstGeom prst="bentConnector3">
            <a:avLst>
              <a:gd name="adj1" fmla="val 50000"/>
            </a:avLst>
          </a:prstGeom>
          <a:ln w="142875">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38222" y="5350630"/>
            <a:ext cx="2556354" cy="1380431"/>
          </a:xfrm>
          <a:prstGeom prst="rect">
            <a:avLst/>
          </a:prstGeom>
        </p:spPr>
      </p:pic>
    </p:spTree>
    <p:extLst>
      <p:ext uri="{BB962C8B-B14F-4D97-AF65-F5344CB8AC3E}">
        <p14:creationId xmlns:p14="http://schemas.microsoft.com/office/powerpoint/2010/main" val="1350470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Bacterial Sequencing Concepts</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08176"/>
            <a:ext cx="9144000" cy="5175485"/>
          </a:xfrm>
          <a:prstGeom prst="rect">
            <a:avLst/>
          </a:prstGeom>
        </p:spPr>
      </p:pic>
      <p:sp>
        <p:nvSpPr>
          <p:cNvPr id="5" name="TextBox 4"/>
          <p:cNvSpPr txBox="1"/>
          <p:nvPr/>
        </p:nvSpPr>
        <p:spPr>
          <a:xfrm>
            <a:off x="6697561" y="6488668"/>
            <a:ext cx="2446439" cy="369332"/>
          </a:xfrm>
          <a:prstGeom prst="rect">
            <a:avLst/>
          </a:prstGeom>
          <a:noFill/>
        </p:spPr>
        <p:txBody>
          <a:bodyPr wrap="none" rtlCol="0">
            <a:spAutoFit/>
          </a:bodyPr>
          <a:lstStyle/>
          <a:p>
            <a:r>
              <a:rPr lang="en-US" smtClean="0"/>
              <a:t>Carriço J et al, CMI,2018</a:t>
            </a:r>
            <a:endParaRPr lang="en-US"/>
          </a:p>
        </p:txBody>
      </p:sp>
    </p:spTree>
    <p:extLst>
      <p:ext uri="{BB962C8B-B14F-4D97-AF65-F5344CB8AC3E}">
        <p14:creationId xmlns:p14="http://schemas.microsoft.com/office/powerpoint/2010/main" val="460885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WGS in clinical microbiology</a:t>
            </a:r>
            <a:endParaRPr lang="en-US"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63" y="1555845"/>
            <a:ext cx="8522837" cy="5188210"/>
          </a:xfrm>
          <a:prstGeom prst="rect">
            <a:avLst/>
          </a:prstGeom>
        </p:spPr>
      </p:pic>
      <p:sp>
        <p:nvSpPr>
          <p:cNvPr id="6" name="TextBox 5"/>
          <p:cNvSpPr txBox="1"/>
          <p:nvPr/>
        </p:nvSpPr>
        <p:spPr>
          <a:xfrm>
            <a:off x="6045958" y="6488668"/>
            <a:ext cx="2984407" cy="369332"/>
          </a:xfrm>
          <a:prstGeom prst="rect">
            <a:avLst/>
          </a:prstGeom>
          <a:noFill/>
        </p:spPr>
        <p:txBody>
          <a:bodyPr wrap="none" rtlCol="0">
            <a:spAutoFit/>
          </a:bodyPr>
          <a:lstStyle/>
          <a:p>
            <a:r>
              <a:rPr lang="en-US" smtClean="0"/>
              <a:t>(original slide by Nick Loman)</a:t>
            </a:r>
            <a:endParaRPr lang="en-US"/>
          </a:p>
        </p:txBody>
      </p:sp>
    </p:spTree>
    <p:extLst>
      <p:ext uri="{BB962C8B-B14F-4D97-AF65-F5344CB8AC3E}">
        <p14:creationId xmlns:p14="http://schemas.microsoft.com/office/powerpoint/2010/main" val="448496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07735" y="1489436"/>
            <a:ext cx="5042592" cy="5368564"/>
          </a:xfrm>
          <a:prstGeom prst="rect">
            <a:avLst/>
          </a:prstGeom>
        </p:spPr>
      </p:pic>
    </p:spTree>
    <p:extLst>
      <p:ext uri="{BB962C8B-B14F-4D97-AF65-F5344CB8AC3E}">
        <p14:creationId xmlns:p14="http://schemas.microsoft.com/office/powerpoint/2010/main" val="19487506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18732</TotalTime>
  <Words>1899</Words>
  <Application>Microsoft Macintosh PowerPoint</Application>
  <PresentationFormat>On-screen Show (4:3)</PresentationFormat>
  <Paragraphs>490</Paragraphs>
  <Slides>54</Slides>
  <Notes>3</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Arial</vt:lpstr>
      <vt:lpstr>Arial Black</vt:lpstr>
      <vt:lpstr>Arial Narrow</vt:lpstr>
      <vt:lpstr>Calibri</vt:lpstr>
      <vt:lpstr>Corbel</vt:lpstr>
      <vt:lpstr>Mangal</vt:lpstr>
      <vt:lpstr>ＭＳ Ｐゴシック</vt:lpstr>
      <vt:lpstr>Tahoma</vt:lpstr>
      <vt:lpstr>Times New Roman</vt:lpstr>
      <vt:lpstr>Trebuchet MS</vt:lpstr>
      <vt:lpstr>Wingdings</vt:lpstr>
      <vt:lpstr>Wingdings 2</vt:lpstr>
      <vt:lpstr>Wingdings 3</vt:lpstr>
      <vt:lpstr>Module</vt:lpstr>
      <vt:lpstr>From reads to profiles to trees:  What can I do after I have sequenced some bacterial genome?   </vt:lpstr>
      <vt:lpstr>Sequencing Costs are still decreasing</vt:lpstr>
      <vt:lpstr>Sequence Databases</vt:lpstr>
      <vt:lpstr>NCBI Sequence Read Archive (SRA)</vt:lpstr>
      <vt:lpstr>PHE Reference Collection</vt:lpstr>
      <vt:lpstr>Wet lab work</vt:lpstr>
      <vt:lpstr>Bacterial Sequencing Concepts</vt:lpstr>
      <vt:lpstr>WGS in clinical microbiology</vt:lpstr>
      <vt:lpstr>READS</vt:lpstr>
      <vt:lpstr>Anatomy of a read</vt:lpstr>
      <vt:lpstr>Anatomy of a read</vt:lpstr>
      <vt:lpstr>Fastq problems</vt:lpstr>
      <vt:lpstr>What is  in the reads FASTQ files?</vt:lpstr>
      <vt:lpstr>How long does it take? </vt:lpstr>
      <vt:lpstr>From reads to profiles</vt:lpstr>
      <vt:lpstr>Kmer approaches</vt:lpstr>
      <vt:lpstr>Kmer approaches</vt:lpstr>
      <vt:lpstr>SNP approaches</vt:lpstr>
      <vt:lpstr>NGS SNP approaches</vt:lpstr>
      <vt:lpstr>MultiLocus Sequence Typing (MLST)</vt:lpstr>
      <vt:lpstr>MultiLocus Sequence Typing (MLST)</vt:lpstr>
      <vt:lpstr>From reads to contigs</vt:lpstr>
      <vt:lpstr>De novo assembly problems</vt:lpstr>
      <vt:lpstr>Gene-by-gene approaches</vt:lpstr>
      <vt:lpstr>Hierarchical Microbial Typing Approach</vt:lpstr>
      <vt:lpstr>cg/wgMLST: Pubmlst /BIGSdb</vt:lpstr>
      <vt:lpstr>Sequence Based Typing : Enterobase</vt:lpstr>
      <vt:lpstr>chewBBACA:  Blast score ratio Based Allele Calling</vt:lpstr>
      <vt:lpstr>cgMLST/wgMLST</vt:lpstr>
      <vt:lpstr>Profiles</vt:lpstr>
      <vt:lpstr>Software for Phylogenetic trees:  based on sequence  alignments</vt:lpstr>
      <vt:lpstr>Sequence Alignment methods</vt:lpstr>
      <vt:lpstr>goeBURST algorithm </vt:lpstr>
      <vt:lpstr>eBURST </vt:lpstr>
      <vt:lpstr>goeBURST</vt:lpstr>
      <vt:lpstr>PowerPoint Presentation</vt:lpstr>
      <vt:lpstr>goeBURST FULL MST</vt:lpstr>
      <vt:lpstr>PHYLOViZ: from profiles to trees</vt:lpstr>
      <vt:lpstr>PHYLOViZ</vt:lpstr>
      <vt:lpstr>PHYLOViZ 2.0</vt:lpstr>
      <vt:lpstr>PHYLOViZ Online</vt:lpstr>
      <vt:lpstr>PHYLOViZ Online</vt:lpstr>
      <vt:lpstr>What can I do more ? </vt:lpstr>
      <vt:lpstr>Too much –ome will kill you…</vt:lpstr>
      <vt:lpstr>Prokka </vt:lpstr>
      <vt:lpstr>This Workshop</vt:lpstr>
      <vt:lpstr>This Workshop</vt:lpstr>
      <vt:lpstr>Acknowledgments</vt:lpstr>
      <vt:lpstr>Roary</vt:lpstr>
      <vt:lpstr>Roary</vt:lpstr>
      <vt:lpstr>PowerPoint Presentation</vt:lpstr>
      <vt:lpstr>Roary outputs</vt:lpstr>
      <vt:lpstr>Roary outputs</vt:lpstr>
      <vt:lpstr>Conclusions:  We live in interesting times</vt:lpstr>
    </vt:vector>
  </TitlesOfParts>
  <Company>Faculdade de Medicina, Universidade de Lisboa</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Whole Genome MLST:  the challenge of consistency. </dc:title>
  <dc:creator>João Carriço</dc:creator>
  <cp:lastModifiedBy>João André Nogueira Custódio Carriço</cp:lastModifiedBy>
  <cp:revision>431</cp:revision>
  <dcterms:created xsi:type="dcterms:W3CDTF">2014-05-10T18:58:09Z</dcterms:created>
  <dcterms:modified xsi:type="dcterms:W3CDTF">2018-05-02T19:53:04Z</dcterms:modified>
</cp:coreProperties>
</file>